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1280" r:id="rId2"/>
    <p:sldId id="1281" r:id="rId3"/>
    <p:sldId id="1283" r:id="rId4"/>
    <p:sldId id="1284" r:id="rId5"/>
    <p:sldId id="1285" r:id="rId6"/>
    <p:sldId id="1286" r:id="rId7"/>
    <p:sldId id="1287" r:id="rId8"/>
    <p:sldId id="1288" r:id="rId9"/>
    <p:sldId id="1289" r:id="rId10"/>
    <p:sldId id="1290" r:id="rId11"/>
    <p:sldId id="1291" r:id="rId12"/>
    <p:sldId id="1292" r:id="rId13"/>
    <p:sldId id="1282" r:id="rId14"/>
    <p:sldId id="1293" r:id="rId15"/>
    <p:sldId id="1298" r:id="rId16"/>
    <p:sldId id="1299" r:id="rId17"/>
    <p:sldId id="1300" r:id="rId18"/>
    <p:sldId id="1301" r:id="rId19"/>
    <p:sldId id="1302" r:id="rId20"/>
    <p:sldId id="1303" r:id="rId21"/>
    <p:sldId id="1304" r:id="rId22"/>
    <p:sldId id="1305" r:id="rId23"/>
    <p:sldId id="1306" r:id="rId24"/>
    <p:sldId id="1294" r:id="rId25"/>
    <p:sldId id="1296" r:id="rId26"/>
    <p:sldId id="1307" r:id="rId27"/>
    <p:sldId id="1308" r:id="rId28"/>
    <p:sldId id="1309" r:id="rId29"/>
    <p:sldId id="1295" r:id="rId30"/>
    <p:sldId id="1310" r:id="rId31"/>
    <p:sldId id="1311" r:id="rId32"/>
    <p:sldId id="1312" r:id="rId33"/>
    <p:sldId id="1313" r:id="rId34"/>
    <p:sldId id="1314" r:id="rId35"/>
    <p:sldId id="1315" r:id="rId36"/>
    <p:sldId id="1316" r:id="rId37"/>
    <p:sldId id="4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F5E1D8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311" autoAdjust="0"/>
  </p:normalViewPr>
  <p:slideViewPr>
    <p:cSldViewPr snapToGrid="0">
      <p:cViewPr varScale="1">
        <p:scale>
          <a:sx n="97" d="100"/>
          <a:sy n="97" d="100"/>
        </p:scale>
        <p:origin x="10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5DC73-424D-47BF-BC1D-B94E64FB3BE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C17FB-9662-46FF-801A-B2D8380EC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3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5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92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36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30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58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3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22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60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29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9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61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7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46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62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56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72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28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92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5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4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00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65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06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7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73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93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6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86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46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4A3E8-9AFD-4626-AE13-AF0B377EFFE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2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22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1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56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8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A9E4A-34A0-4B72-ACA8-B3E1351378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4948-D56A-492D-A245-B404E3621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2F4F8-9823-4779-A9E4-297541B8D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1CDB4-BEE2-4FC1-9708-123A6270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A618-4294-4898-B6C6-DE5E5690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8B733-2AFA-4219-9D35-7C4F0E2A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16DC-A289-4A83-8A21-798F176EE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65D41-C76A-4DFE-8B38-98310D2CB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A68FD-6127-4664-A327-9A7B092A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90DA1-5787-49A8-AB0A-01BF6494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0A0E3-8276-40BD-A29E-9467219C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4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06ACB-F04C-4635-994E-1C4A40558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13D3F-335A-4850-9EA3-BF65CE9C2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8BCA6-BB40-4FB1-8BC0-D53A5CF8D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94A2A-58C9-40CD-9873-E9C756D0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18186-D96A-41AF-AB83-8A685988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4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512B-873A-4522-93E0-F6F1361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C3694-82F6-41C6-A364-F11FF086F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07BFA-08F4-48EE-AD6C-ECEF8E221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63607-4692-4EBD-A1CC-0A5B0791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D752-C5D0-4DEB-A4F2-6D12597E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6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7EA-C87E-4314-9CF8-E4F03234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F6B3A-6766-4447-8E17-6C61680DF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B3808-BAA5-4C5D-B2FF-54E84CAE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CEE1F-1F6A-423B-9C8D-42DF1BDE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F9461-CFB3-46AD-A795-F1F859DB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0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21ED-9E74-4F30-B6FB-C365C07D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F4B8-229A-4884-B4E5-C0F35F9CE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8B1DA-EC6A-4352-B7A3-319E71E38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46E90-5063-4256-8026-1AA8B212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3718F-3FE8-4FAE-94F9-9A85FA43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D3C89-4603-4985-BB05-8ABDC959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66C6-FF49-4406-9B85-7EE8106A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55F65-7AD4-4288-8FA9-89F323A54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452AD-617D-48EC-AAAE-D16F25124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534E5-CCD4-4563-9B75-9AAD97089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DB04F-E31E-42B3-BE81-A9CFA70BA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121493-FE0B-46B0-A427-E480B2D79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15031-81BA-47D0-85EC-3F5A43DE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54E23-BF3E-4BBE-8C68-31B5D6D8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859C-E565-4C3D-B1F5-F7C11235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4C3FC-6143-4D0A-BC6D-29CF3246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72C4-36D7-45DC-89E3-0AE007CBF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8A2FC-712E-4820-84D1-FF6156D0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0F396-E2C5-4A42-B7B3-C308D893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8C0023-E823-470E-AE0C-CF352325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6744A-7E6A-4F53-9C2C-0F79054A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3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0879-34C3-4076-8D12-C4235F8C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B56E-4715-49F9-8CA7-949DBBAC1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CD1D3-B644-427D-9496-161160390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4FBF1-19BF-4563-93B5-D2D12491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21388-B187-4585-8BF7-B6C48303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18BB7-0EAA-4000-B090-6DFCCD76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9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BC33A-F8E5-495A-A0EE-41446D31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30EBF-EE50-4A46-808D-F09833D91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799BD-9CD8-4316-BA22-BD7B14462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348CB-7902-43BF-AD30-387F5304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92885-9F97-453C-BEB6-A2870EFE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E35BB-7E92-4CB8-B5F2-106B41F5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6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95DA9-CA01-46B8-9995-8171BA47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CF7A0-453F-4064-8857-356AE38A2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42D43-4D0D-4797-824E-785A9769C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3F58A-C1E1-4E76-9F94-6DCB4D69240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C75D5-F485-4234-BDC8-E2A26C095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6D331-E4C9-4597-BABE-3D963DCAF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501DE-055E-4EAB-A92C-662F086E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3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DF9A2-A86B-4CA9-B91F-4C7626DFC30A}"/>
              </a:ext>
            </a:extLst>
          </p:cNvPr>
          <p:cNvCxnSpPr>
            <a:cxnSpLocks/>
          </p:cNvCxnSpPr>
          <p:nvPr/>
        </p:nvCxnSpPr>
        <p:spPr>
          <a:xfrm>
            <a:off x="1092661" y="38865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26753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Modeling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21720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246564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3834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AA2952-415E-457D-B041-98E598D4034E}"/>
              </a:ext>
            </a:extLst>
          </p:cNvPr>
          <p:cNvSpPr txBox="1"/>
          <p:nvPr/>
        </p:nvSpPr>
        <p:spPr>
          <a:xfrm>
            <a:off x="4218039" y="1584201"/>
            <a:ext cx="79739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 = [Doc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0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Doc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…,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Doc</a:t>
            </a:r>
            <a:r>
              <a:rPr kumimoji="0" 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</a:t>
            </a:r>
          </a:p>
          <a:p>
            <a:pPr algn="ctr">
              <a:defRPr/>
            </a:pP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LDA</a:t>
            </a:r>
          </a:p>
          <a:p>
            <a:pPr algn="ctr">
              <a:defRPr/>
            </a:pP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 = [[z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(0)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1:K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], [z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(1)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1:K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], …, [z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(T)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1:K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]]</a:t>
            </a:r>
          </a:p>
          <a:p>
            <a:pPr algn="ctr">
              <a:defRPr/>
            </a:pP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67D4A1-0FD6-47B2-B688-261EA33CA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25" y="2870906"/>
            <a:ext cx="3043493" cy="3689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EDFCD3-67C7-43AA-95D9-F26134569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67"/>
          <a:stretch/>
        </p:blipFill>
        <p:spPr>
          <a:xfrm>
            <a:off x="728867" y="1022075"/>
            <a:ext cx="3043493" cy="949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405776-5286-4661-A93C-EEDA9FAAB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8" t="25594" r="-1448" b="51810"/>
          <a:stretch/>
        </p:blipFill>
        <p:spPr>
          <a:xfrm>
            <a:off x="1077913" y="1308572"/>
            <a:ext cx="3119782" cy="833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613006-7591-4936-9604-20019C26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70" t="48245" r="-636" b="29159"/>
          <a:stretch/>
        </p:blipFill>
        <p:spPr>
          <a:xfrm>
            <a:off x="1426959" y="1566290"/>
            <a:ext cx="3119782" cy="833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phic 10" descr="Arrow Down with solid fill">
            <a:extLst>
              <a:ext uri="{FF2B5EF4-FFF2-40B4-BE49-F238E27FC236}">
                <a16:creationId xmlns:a16="http://schemas.microsoft.com/office/drawing/2014/main" id="{D272BDD2-241E-4121-8AB8-51F70C7DB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819" y="2142296"/>
            <a:ext cx="914400" cy="497538"/>
          </a:xfrm>
          <a:prstGeom prst="rect">
            <a:avLst/>
          </a:prstGeom>
        </p:spPr>
      </p:pic>
      <p:pic>
        <p:nvPicPr>
          <p:cNvPr id="19" name="Graphic 18" descr="Arrow Down with solid fill">
            <a:extLst>
              <a:ext uri="{FF2B5EF4-FFF2-40B4-BE49-F238E27FC236}">
                <a16:creationId xmlns:a16="http://schemas.microsoft.com/office/drawing/2014/main" id="{510A4A28-CE89-40DB-B91E-8CBD730F1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819" y="3105147"/>
            <a:ext cx="914400" cy="4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4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3834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AA2952-415E-457D-B041-98E598D4034E}"/>
              </a:ext>
            </a:extLst>
          </p:cNvPr>
          <p:cNvSpPr txBox="1"/>
          <p:nvPr/>
        </p:nvSpPr>
        <p:spPr>
          <a:xfrm>
            <a:off x="4218039" y="1584201"/>
            <a:ext cx="797396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 = [Doc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0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Doc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…,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Doc</a:t>
            </a:r>
            <a:r>
              <a:rPr kumimoji="0" lang="en-US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</a:t>
            </a:r>
          </a:p>
          <a:p>
            <a:pPr algn="ctr">
              <a:defRPr/>
            </a:pP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LDA</a:t>
            </a:r>
          </a:p>
          <a:p>
            <a:pPr algn="ctr">
              <a:defRPr/>
            </a:pP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 = [[z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(0)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1:K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], [z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(1)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1:K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], …, [z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(T)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1:K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]]</a:t>
            </a:r>
          </a:p>
          <a:p>
            <a:pPr algn="ctr">
              <a:defRPr/>
            </a:pP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Two users are similar if they share more cells!</a:t>
            </a:r>
          </a:p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each cell = 1×1×1 cube ={</a:t>
            </a:r>
            <a:r>
              <a:rPr lang="en-US" sz="24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</a:t>
            </a:r>
            <a:r>
              <a:rPr lang="en-US" sz="2400" baseline="-25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}×{</a:t>
            </a:r>
            <a:r>
              <a:rPr lang="en-US" sz="24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</a:t>
            </a:r>
            <a:r>
              <a:rPr lang="en-US" sz="2400" baseline="-25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}×{</a:t>
            </a:r>
            <a:r>
              <a:rPr lang="en-US" sz="24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sz="2400" baseline="-25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  <a:p>
            <a:pPr algn="ctr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Shared cell 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 </a:t>
            </a:r>
            <a:r>
              <a:rPr lang="en-US" sz="24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n×m×k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cube </a:t>
            </a:r>
          </a:p>
          <a:p>
            <a:pPr algn="ctr">
              <a:defRPr/>
            </a:pPr>
            <a:endParaRPr lang="en-US" sz="24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e.g., {u</a:t>
            </a:r>
            <a:r>
              <a:rPr lang="en-US" sz="2400" baseline="-25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</a:t>
            </a:r>
            <a:r>
              <a:rPr lang="en-US" sz="2400" baseline="-25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}×{z</a:t>
            </a:r>
            <a:r>
              <a:rPr lang="en-US" sz="2400" baseline="-25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44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}×{t</a:t>
            </a:r>
            <a:r>
              <a:rPr lang="en-US" sz="2400" baseline="-25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</a:t>
            </a:r>
            <a:r>
              <a:rPr lang="en-US" sz="2400" baseline="-25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23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… t</a:t>
            </a:r>
            <a:r>
              <a:rPr lang="en-US" sz="2400" baseline="-25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67D4A1-0FD6-47B2-B688-261EA33CA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25" y="2870906"/>
            <a:ext cx="3043493" cy="3689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EDFCD3-67C7-43AA-95D9-F26134569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67"/>
          <a:stretch/>
        </p:blipFill>
        <p:spPr>
          <a:xfrm>
            <a:off x="728867" y="1022075"/>
            <a:ext cx="3043493" cy="949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405776-5286-4661-A93C-EEDA9FAAB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8" t="25594" r="-1448" b="51810"/>
          <a:stretch/>
        </p:blipFill>
        <p:spPr>
          <a:xfrm>
            <a:off x="1077913" y="1308572"/>
            <a:ext cx="3119782" cy="833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613006-7591-4936-9604-20019C26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70" t="48245" r="-636" b="29159"/>
          <a:stretch/>
        </p:blipFill>
        <p:spPr>
          <a:xfrm>
            <a:off x="1426959" y="1566290"/>
            <a:ext cx="3119782" cy="833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phic 10" descr="Arrow Down with solid fill">
            <a:extLst>
              <a:ext uri="{FF2B5EF4-FFF2-40B4-BE49-F238E27FC236}">
                <a16:creationId xmlns:a16="http://schemas.microsoft.com/office/drawing/2014/main" id="{D272BDD2-241E-4121-8AB8-51F70C7DB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819" y="2142296"/>
            <a:ext cx="914400" cy="497538"/>
          </a:xfrm>
          <a:prstGeom prst="rect">
            <a:avLst/>
          </a:prstGeom>
        </p:spPr>
      </p:pic>
      <p:pic>
        <p:nvPicPr>
          <p:cNvPr id="19" name="Graphic 18" descr="Arrow Down with solid fill">
            <a:extLst>
              <a:ext uri="{FF2B5EF4-FFF2-40B4-BE49-F238E27FC236}">
                <a16:creationId xmlns:a16="http://schemas.microsoft.com/office/drawing/2014/main" id="{510A4A28-CE89-40DB-B91E-8CBD730F1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7819" y="3105147"/>
            <a:ext cx="914400" cy="4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33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AA2952-415E-457D-B041-98E598D4034E}"/>
                  </a:ext>
                </a:extLst>
              </p:cNvPr>
              <p:cNvSpPr txBox="1"/>
              <p:nvPr/>
            </p:nvSpPr>
            <p:spPr>
              <a:xfrm>
                <a:off x="4193964" y="2400014"/>
                <a:ext cx="7973961" cy="3539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>
                  <a:buClr>
                    <a:srgbClr val="B52144"/>
                  </a:buClr>
                </a:pPr>
                <a:r>
                  <a:rPr lang="en-US" sz="3200" dirty="0">
                    <a:solidFill>
                      <a:srgbClr val="0000FF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Region of Like-mindedness </a:t>
                </a: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(</a:t>
                </a:r>
                <a:r>
                  <a:rPr lang="en-US" sz="3200" dirty="0" err="1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RoL</a:t>
                </a: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) iff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SupPr>
                      <m:e>
                        <m:r>
                          <a:rPr lang="en-US" sz="3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3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𝑡</m:t>
                        </m:r>
                      </m:sub>
                      <m:sup>
                        <m:r>
                          <a:rPr lang="en-US" sz="3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𝑢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dPr>
                      <m:e>
                        <m:r>
                          <a:rPr lang="en-US" sz="3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𝑧</m:t>
                        </m:r>
                      </m:e>
                    </m:d>
                    <m:r>
                      <a:rPr lang="en-US" sz="3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 ≈</m:t>
                    </m:r>
                    <m:sSubSup>
                      <m:sSub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SupPr>
                      <m:e>
                        <m:r>
                          <a:rPr lang="en-US" sz="3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3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𝑡</m:t>
                        </m:r>
                      </m:sub>
                      <m:sup>
                        <m:r>
                          <a:rPr lang="en-US" sz="3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𝑣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dPr>
                      <m:e>
                        <m:r>
                          <a:rPr lang="en-US" sz="3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>
                  <a:defRPr/>
                </a:pPr>
                <a:endPara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Two users are similar if they share more cells!</a:t>
                </a:r>
              </a:p>
              <a:p>
                <a:pPr algn="ctr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each cell = 1×1×1 cube ={</a:t>
                </a:r>
                <a:r>
                  <a:rPr lang="en-US" sz="2400" dirty="0" err="1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</a:t>
                </a: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}×{</a:t>
                </a:r>
                <a:r>
                  <a:rPr lang="en-US" sz="2400" dirty="0" err="1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z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j</a:t>
                </a: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}×{</a:t>
                </a:r>
                <a:r>
                  <a:rPr lang="en-US" sz="2400" dirty="0" err="1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k</a:t>
                </a: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}</a:t>
                </a:r>
              </a:p>
              <a:p>
                <a:pPr algn="ctr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Shared cell </a:t>
                </a: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= </a:t>
                </a:r>
                <a:r>
                  <a:rPr lang="en-US" sz="2400" dirty="0" err="1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n×m×k</a:t>
                </a: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cube </a:t>
                </a:r>
              </a:p>
              <a:p>
                <a:pPr algn="ctr">
                  <a:defRPr/>
                </a:pPr>
                <a:endParaRPr lang="en-US" sz="24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e.g., {</a:t>
                </a:r>
                <a:r>
                  <a:rPr lang="en-US" sz="24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</a:t>
                </a:r>
                <a:r>
                  <a:rPr lang="en-US" sz="2400" baseline="-250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</a:t>
                </a:r>
                <a:r>
                  <a:rPr lang="en-US" sz="24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</a:t>
                </a:r>
                <a:r>
                  <a:rPr lang="en-US" sz="2400" baseline="-250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}×{z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44</a:t>
                </a: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}×{t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22</a:t>
                </a: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t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23</a:t>
                </a: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… t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30</a:t>
                </a: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AA2952-415E-457D-B041-98E598D40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964" y="2400014"/>
                <a:ext cx="7973961" cy="3539430"/>
              </a:xfrm>
              <a:prstGeom prst="rect">
                <a:avLst/>
              </a:prstGeom>
              <a:blipFill>
                <a:blip r:embed="rId3"/>
                <a:stretch>
                  <a:fillRect l="-841" t="-2241" r="-841" b="-3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B67D4A1-0FD6-47B2-B688-261EA33CA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25" y="2870906"/>
            <a:ext cx="3043493" cy="3689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EDFCD3-67C7-43AA-95D9-F26134569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267"/>
          <a:stretch/>
        </p:blipFill>
        <p:spPr>
          <a:xfrm>
            <a:off x="728867" y="1022075"/>
            <a:ext cx="3043493" cy="949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405776-5286-4661-A93C-EEDA9FAAB6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58" t="25594" r="-1448" b="51810"/>
          <a:stretch/>
        </p:blipFill>
        <p:spPr>
          <a:xfrm>
            <a:off x="1077913" y="1308572"/>
            <a:ext cx="3119782" cy="833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613006-7591-4936-9604-20019C268D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70" t="48245" r="-636" b="29159"/>
          <a:stretch/>
        </p:blipFill>
        <p:spPr>
          <a:xfrm>
            <a:off x="1426959" y="1566290"/>
            <a:ext cx="3119782" cy="833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28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8BDD87-7CF2-4A86-B575-F75C36DC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0067" y="2624173"/>
            <a:ext cx="5353378" cy="39033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EEA390-FB80-40EE-A66C-0453B01506A2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76E64C-0DC3-4FF2-851E-DA3EA7696224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AEB07E-4858-4369-92A8-B336BF3FECF9}"/>
              </a:ext>
            </a:extLst>
          </p:cNvPr>
          <p:cNvSpPr txBox="1"/>
          <p:nvPr/>
        </p:nvSpPr>
        <p:spPr>
          <a:xfrm>
            <a:off x="0" y="825072"/>
            <a:ext cx="12191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Clustering</a:t>
            </a:r>
          </a:p>
          <a:p>
            <a:pPr marL="914400" lvl="1" indent="-457200">
              <a:buFontTx/>
              <a:buChar char="-"/>
              <a:defRPr/>
            </a:pPr>
            <a:r>
              <a:rPr lang="en-US" sz="2400" strike="sngStrike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Timeseries (Image) Clustering</a:t>
            </a:r>
          </a:p>
          <a:p>
            <a:pPr marL="914400" lvl="1" indent="-457200"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User2Vec: User Vector Representation: Two Similar Users 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Similar Vectors	</a:t>
            </a:r>
            <a:endParaRPr lang="en-US" sz="24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1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F95EAE-6C52-E341-9FE9-9F0E1C8B0A1B}"/>
              </a:ext>
            </a:extLst>
          </p:cNvPr>
          <p:cNvGrpSpPr/>
          <p:nvPr/>
        </p:nvGrpSpPr>
        <p:grpSpPr>
          <a:xfrm>
            <a:off x="2997523" y="2159856"/>
            <a:ext cx="5049307" cy="2996005"/>
            <a:chOff x="2997523" y="2159856"/>
            <a:chExt cx="5049307" cy="299600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91F019A-E3FA-C949-9F3C-F24DE945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1981" y="2351727"/>
              <a:ext cx="2674849" cy="280413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2D5CEC2-73C1-9944-8821-0B502E3747C1}"/>
                </a:ext>
              </a:extLst>
            </p:cNvPr>
            <p:cNvGrpSpPr/>
            <p:nvPr/>
          </p:nvGrpSpPr>
          <p:grpSpPr>
            <a:xfrm>
              <a:off x="2997523" y="2159856"/>
              <a:ext cx="2553377" cy="2008294"/>
              <a:chOff x="2468104" y="2171967"/>
              <a:chExt cx="2553377" cy="2008294"/>
            </a:xfrm>
          </p:grpSpPr>
          <p:pic>
            <p:nvPicPr>
              <p:cNvPr id="28" name="Picture 4" descr="Image result for matrix math">
                <a:extLst>
                  <a:ext uri="{FF2B5EF4-FFF2-40B4-BE49-F238E27FC236}">
                    <a16:creationId xmlns:a16="http://schemas.microsoft.com/office/drawing/2014/main" id="{28AF3FD7-439B-1D49-9291-85502A3479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5"/>
              <a:stretch/>
            </p:blipFill>
            <p:spPr bwMode="auto">
              <a:xfrm>
                <a:off x="2468104" y="3171091"/>
                <a:ext cx="1516997" cy="1009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Graphic 30" descr="Line arrow: Counter-clockwise curve">
                <a:extLst>
                  <a:ext uri="{FF2B5EF4-FFF2-40B4-BE49-F238E27FC236}">
                    <a16:creationId xmlns:a16="http://schemas.microsoft.com/office/drawing/2014/main" id="{BAD7B2B3-B441-CA4D-BFAB-BCE9854BF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4694053" flipH="1">
                <a:off x="4235252" y="2151450"/>
                <a:ext cx="765712" cy="806746"/>
              </a:xfrm>
              <a:prstGeom prst="rect">
                <a:avLst/>
              </a:prstGeom>
            </p:spPr>
          </p:pic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Louvain Method (Blondel et al. JSTAT 2008)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29688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91F019A-E3FA-C949-9F3C-F24DE945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272" y="2617198"/>
            <a:ext cx="2674849" cy="28041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Evaluation: how accurate are the communities?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B54655-192A-4236-B553-A04077B15414}"/>
              </a:ext>
            </a:extLst>
          </p:cNvPr>
          <p:cNvCxnSpPr>
            <a:cxnSpLocks/>
          </p:cNvCxnSpPr>
          <p:nvPr/>
        </p:nvCxnSpPr>
        <p:spPr>
          <a:xfrm flipH="1">
            <a:off x="4994788" y="2428568"/>
            <a:ext cx="1524002" cy="36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972D3-944A-435E-ABB4-075F62BBCFBB}"/>
              </a:ext>
            </a:extLst>
          </p:cNvPr>
          <p:cNvCxnSpPr>
            <a:cxnSpLocks/>
          </p:cNvCxnSpPr>
          <p:nvPr/>
        </p:nvCxnSpPr>
        <p:spPr>
          <a:xfrm flipH="1">
            <a:off x="5147188" y="2428568"/>
            <a:ext cx="1371601" cy="2015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F3236A-A58C-4035-B9FE-F5A63A87D895}"/>
              </a:ext>
            </a:extLst>
          </p:cNvPr>
          <p:cNvSpPr txBox="1"/>
          <p:nvPr/>
        </p:nvSpPr>
        <p:spPr>
          <a:xfrm>
            <a:off x="6518789" y="2184125"/>
            <a:ext cx="30185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Are these users are sharing:</a:t>
            </a:r>
            <a:endParaRPr lang="en-US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Same topics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the same time intervals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92D76B-9CE7-42BF-ABBA-24876D34E960}"/>
              </a:ext>
            </a:extLst>
          </p:cNvPr>
          <p:cNvCxnSpPr>
            <a:cxnSpLocks/>
          </p:cNvCxnSpPr>
          <p:nvPr/>
        </p:nvCxnSpPr>
        <p:spPr>
          <a:xfrm flipH="1">
            <a:off x="5260259" y="2428568"/>
            <a:ext cx="1258529" cy="67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2CB382-9417-4343-9709-BC0EB2A9AC08}"/>
              </a:ext>
            </a:extLst>
          </p:cNvPr>
          <p:cNvCxnSpPr>
            <a:cxnSpLocks/>
          </p:cNvCxnSpPr>
          <p:nvPr/>
        </p:nvCxnSpPr>
        <p:spPr>
          <a:xfrm flipH="1">
            <a:off x="4640826" y="2428568"/>
            <a:ext cx="1877963" cy="1828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33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91F019A-E3FA-C949-9F3C-F24DE945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9" y="2079968"/>
            <a:ext cx="2674849" cy="28041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Evaluation: how accurate are the communities?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B54655-192A-4236-B553-A04077B15414}"/>
              </a:ext>
            </a:extLst>
          </p:cNvPr>
          <p:cNvCxnSpPr>
            <a:cxnSpLocks/>
          </p:cNvCxnSpPr>
          <p:nvPr/>
        </p:nvCxnSpPr>
        <p:spPr>
          <a:xfrm flipH="1">
            <a:off x="2758065" y="1891338"/>
            <a:ext cx="1524002" cy="36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972D3-944A-435E-ABB4-075F62BBCFBB}"/>
              </a:ext>
            </a:extLst>
          </p:cNvPr>
          <p:cNvCxnSpPr>
            <a:cxnSpLocks/>
          </p:cNvCxnSpPr>
          <p:nvPr/>
        </p:nvCxnSpPr>
        <p:spPr>
          <a:xfrm flipH="1">
            <a:off x="2910465" y="1891338"/>
            <a:ext cx="1371601" cy="2015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F3236A-A58C-4035-B9FE-F5A63A87D895}"/>
              </a:ext>
            </a:extLst>
          </p:cNvPr>
          <p:cNvSpPr txBox="1"/>
          <p:nvPr/>
        </p:nvSpPr>
        <p:spPr>
          <a:xfrm>
            <a:off x="4282066" y="1646895"/>
            <a:ext cx="30185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Are these users are sharing:</a:t>
            </a:r>
            <a:endParaRPr lang="en-US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Same topics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the same time intervals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92D76B-9CE7-42BF-ABBA-24876D34E960}"/>
              </a:ext>
            </a:extLst>
          </p:cNvPr>
          <p:cNvCxnSpPr>
            <a:cxnSpLocks/>
          </p:cNvCxnSpPr>
          <p:nvPr/>
        </p:nvCxnSpPr>
        <p:spPr>
          <a:xfrm flipH="1">
            <a:off x="3023536" y="1891338"/>
            <a:ext cx="1258529" cy="67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2CB382-9417-4343-9709-BC0EB2A9AC08}"/>
              </a:ext>
            </a:extLst>
          </p:cNvPr>
          <p:cNvCxnSpPr>
            <a:cxnSpLocks/>
          </p:cNvCxnSpPr>
          <p:nvPr/>
        </p:nvCxnSpPr>
        <p:spPr>
          <a:xfrm flipH="1">
            <a:off x="2404103" y="1891338"/>
            <a:ext cx="1877963" cy="1828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B78B974C-1480-4553-88F3-EF7837CF730A}"/>
              </a:ext>
            </a:extLst>
          </p:cNvPr>
          <p:cNvSpPr txBox="1">
            <a:spLocks/>
          </p:cNvSpPr>
          <p:nvPr/>
        </p:nvSpPr>
        <p:spPr>
          <a:xfrm>
            <a:off x="4526999" y="2559022"/>
            <a:ext cx="6096000" cy="1009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Qualitative: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F6AD4-9ECB-4A64-B0E0-2EC67DDB4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340" y="3568192"/>
            <a:ext cx="4098314" cy="29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3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91F019A-E3FA-C949-9F3C-F24DE945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9" y="2079968"/>
            <a:ext cx="2674849" cy="28041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Evaluation: how accurate are the communities?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B54655-192A-4236-B553-A04077B15414}"/>
              </a:ext>
            </a:extLst>
          </p:cNvPr>
          <p:cNvCxnSpPr>
            <a:cxnSpLocks/>
          </p:cNvCxnSpPr>
          <p:nvPr/>
        </p:nvCxnSpPr>
        <p:spPr>
          <a:xfrm flipH="1">
            <a:off x="2758065" y="1891338"/>
            <a:ext cx="1524002" cy="36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972D3-944A-435E-ABB4-075F62BBCFBB}"/>
              </a:ext>
            </a:extLst>
          </p:cNvPr>
          <p:cNvCxnSpPr>
            <a:cxnSpLocks/>
          </p:cNvCxnSpPr>
          <p:nvPr/>
        </p:nvCxnSpPr>
        <p:spPr>
          <a:xfrm flipH="1">
            <a:off x="2910465" y="1891338"/>
            <a:ext cx="1371601" cy="2015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F3236A-A58C-4035-B9FE-F5A63A87D895}"/>
              </a:ext>
            </a:extLst>
          </p:cNvPr>
          <p:cNvSpPr txBox="1"/>
          <p:nvPr/>
        </p:nvSpPr>
        <p:spPr>
          <a:xfrm>
            <a:off x="4282066" y="1646895"/>
            <a:ext cx="30185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Are these users are sharing:</a:t>
            </a:r>
            <a:endParaRPr lang="en-US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Same topics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the same time intervals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92D76B-9CE7-42BF-ABBA-24876D34E960}"/>
              </a:ext>
            </a:extLst>
          </p:cNvPr>
          <p:cNvCxnSpPr>
            <a:cxnSpLocks/>
          </p:cNvCxnSpPr>
          <p:nvPr/>
        </p:nvCxnSpPr>
        <p:spPr>
          <a:xfrm flipH="1">
            <a:off x="3023536" y="1891338"/>
            <a:ext cx="1258529" cy="67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2CB382-9417-4343-9709-BC0EB2A9AC08}"/>
              </a:ext>
            </a:extLst>
          </p:cNvPr>
          <p:cNvCxnSpPr>
            <a:cxnSpLocks/>
          </p:cNvCxnSpPr>
          <p:nvPr/>
        </p:nvCxnSpPr>
        <p:spPr>
          <a:xfrm flipH="1">
            <a:off x="2404103" y="1891338"/>
            <a:ext cx="1877963" cy="1828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B78B974C-1480-4553-88F3-EF7837CF730A}"/>
              </a:ext>
            </a:extLst>
          </p:cNvPr>
          <p:cNvSpPr txBox="1">
            <a:spLocks/>
          </p:cNvSpPr>
          <p:nvPr/>
        </p:nvSpPr>
        <p:spPr>
          <a:xfrm>
            <a:off x="4526998" y="2559021"/>
            <a:ext cx="7438859" cy="241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Quantitative: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Intrinsic: golden communities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prstClr val="black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328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91F019A-E3FA-C949-9F3C-F24DE945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9" y="2079968"/>
            <a:ext cx="2674849" cy="28041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Evaluation: how accurate are the communities?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B54655-192A-4236-B553-A04077B15414}"/>
              </a:ext>
            </a:extLst>
          </p:cNvPr>
          <p:cNvCxnSpPr>
            <a:cxnSpLocks/>
          </p:cNvCxnSpPr>
          <p:nvPr/>
        </p:nvCxnSpPr>
        <p:spPr>
          <a:xfrm flipH="1">
            <a:off x="2758065" y="1891338"/>
            <a:ext cx="1524002" cy="36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972D3-944A-435E-ABB4-075F62BBCFBB}"/>
              </a:ext>
            </a:extLst>
          </p:cNvPr>
          <p:cNvCxnSpPr>
            <a:cxnSpLocks/>
          </p:cNvCxnSpPr>
          <p:nvPr/>
        </p:nvCxnSpPr>
        <p:spPr>
          <a:xfrm flipH="1">
            <a:off x="2910465" y="1891338"/>
            <a:ext cx="1371601" cy="2015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F3236A-A58C-4035-B9FE-F5A63A87D895}"/>
              </a:ext>
            </a:extLst>
          </p:cNvPr>
          <p:cNvSpPr txBox="1"/>
          <p:nvPr/>
        </p:nvSpPr>
        <p:spPr>
          <a:xfrm>
            <a:off x="4282066" y="1646895"/>
            <a:ext cx="30185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Are these users are sharing:</a:t>
            </a:r>
            <a:endParaRPr lang="en-US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Same topics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the same time intervals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92D76B-9CE7-42BF-ABBA-24876D34E960}"/>
              </a:ext>
            </a:extLst>
          </p:cNvPr>
          <p:cNvCxnSpPr>
            <a:cxnSpLocks/>
          </p:cNvCxnSpPr>
          <p:nvPr/>
        </p:nvCxnSpPr>
        <p:spPr>
          <a:xfrm flipH="1">
            <a:off x="3023536" y="1891338"/>
            <a:ext cx="1258529" cy="67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2CB382-9417-4343-9709-BC0EB2A9AC08}"/>
              </a:ext>
            </a:extLst>
          </p:cNvPr>
          <p:cNvCxnSpPr>
            <a:cxnSpLocks/>
          </p:cNvCxnSpPr>
          <p:nvPr/>
        </p:nvCxnSpPr>
        <p:spPr>
          <a:xfrm flipH="1">
            <a:off x="2404103" y="1891338"/>
            <a:ext cx="1877963" cy="1828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B78B974C-1480-4553-88F3-EF7837CF730A}"/>
              </a:ext>
            </a:extLst>
          </p:cNvPr>
          <p:cNvSpPr txBox="1">
            <a:spLocks/>
          </p:cNvSpPr>
          <p:nvPr/>
        </p:nvSpPr>
        <p:spPr>
          <a:xfrm>
            <a:off x="4526998" y="2559021"/>
            <a:ext cx="7438859" cy="241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Quantitative: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Intrinsic: golden communities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Extrinsic: help another applications</a:t>
            </a:r>
            <a:endParaRPr lang="en-US" sz="1000" dirty="0">
              <a:solidFill>
                <a:prstClr val="black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1028700" lvl="1" indent="-571500">
              <a:buFontTx/>
              <a:buChar char="-"/>
            </a:pP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News Recommendation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8A2C0801-9096-49F1-A949-B441F105FC8A}"/>
              </a:ext>
            </a:extLst>
          </p:cNvPr>
          <p:cNvSpPr txBox="1">
            <a:spLocks/>
          </p:cNvSpPr>
          <p:nvPr/>
        </p:nvSpPr>
        <p:spPr>
          <a:xfrm>
            <a:off x="0" y="4878445"/>
            <a:ext cx="12192000" cy="241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Recommend news articles to users to read at today, tomorrow, next week. 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Instead of per user recommendation, we recommend to the communities!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Shape 24">
            <a:extLst>
              <a:ext uri="{FF2B5EF4-FFF2-40B4-BE49-F238E27FC236}">
                <a16:creationId xmlns:a16="http://schemas.microsoft.com/office/drawing/2014/main" id="{7C221677-A61F-40B9-97ED-71EE936F33D5}"/>
              </a:ext>
            </a:extLst>
          </p:cNvPr>
          <p:cNvSpPr/>
          <p:nvPr/>
        </p:nvSpPr>
        <p:spPr>
          <a:xfrm rot="13606796">
            <a:off x="2662342" y="3518092"/>
            <a:ext cx="2545871" cy="746411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B1838A-5C1E-4153-8911-BD7C2FD45770}"/>
              </a:ext>
            </a:extLst>
          </p:cNvPr>
          <p:cNvSpPr/>
          <p:nvPr/>
        </p:nvSpPr>
        <p:spPr>
          <a:xfrm>
            <a:off x="12856464" y="1720108"/>
            <a:ext cx="2980266" cy="866986"/>
          </a:xfrm>
          <a:custGeom>
            <a:avLst/>
            <a:gdLst>
              <a:gd name="connsiteX0" fmla="*/ 0 w 2980266"/>
              <a:gd name="connsiteY0" fmla="*/ 0 h 866986"/>
              <a:gd name="connsiteX1" fmla="*/ 2980266 w 2980266"/>
              <a:gd name="connsiteY1" fmla="*/ 0 h 866986"/>
              <a:gd name="connsiteX2" fmla="*/ 2980266 w 2980266"/>
              <a:gd name="connsiteY2" fmla="*/ 866986 h 866986"/>
              <a:gd name="connsiteX3" fmla="*/ 0 w 2980266"/>
              <a:gd name="connsiteY3" fmla="*/ 866986 h 866986"/>
              <a:gd name="connsiteX4" fmla="*/ 0 w 2980266"/>
              <a:gd name="connsiteY4" fmla="*/ 0 h 86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6" h="866986">
                <a:moveTo>
                  <a:pt x="0" y="0"/>
                </a:moveTo>
                <a:lnTo>
                  <a:pt x="2980266" y="0"/>
                </a:lnTo>
                <a:lnTo>
                  <a:pt x="2980266" y="866986"/>
                </a:lnTo>
                <a:lnTo>
                  <a:pt x="0" y="8669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66040" rIns="66040" bIns="66040" numCol="1" spcCol="1270" anchor="t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200" kern="1200"/>
          </a:p>
        </p:txBody>
      </p:sp>
      <p:sp>
        <p:nvSpPr>
          <p:cNvPr id="34" name="Shape 33">
            <a:extLst>
              <a:ext uri="{FF2B5EF4-FFF2-40B4-BE49-F238E27FC236}">
                <a16:creationId xmlns:a16="http://schemas.microsoft.com/office/drawing/2014/main" id="{DD6CC332-6C1D-44F6-B07D-CF8A614BF679}"/>
              </a:ext>
            </a:extLst>
          </p:cNvPr>
          <p:cNvSpPr/>
          <p:nvPr/>
        </p:nvSpPr>
        <p:spPr>
          <a:xfrm rot="11599183">
            <a:off x="3009129" y="4296792"/>
            <a:ext cx="2545871" cy="746411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8552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Evaluation: how accurate are the communities?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8A2C0801-9096-49F1-A949-B441F105FC8A}"/>
              </a:ext>
            </a:extLst>
          </p:cNvPr>
          <p:cNvSpPr txBox="1">
            <a:spLocks/>
          </p:cNvSpPr>
          <p:nvPr/>
        </p:nvSpPr>
        <p:spPr>
          <a:xfrm>
            <a:off x="0" y="4878445"/>
            <a:ext cx="12192000" cy="241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Recommend news articles to users to read at today, tomorrow, next week. 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Instead of per user recommendation, we recommend to the communities!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B1838A-5C1E-4153-8911-BD7C2FD45770}"/>
              </a:ext>
            </a:extLst>
          </p:cNvPr>
          <p:cNvSpPr/>
          <p:nvPr/>
        </p:nvSpPr>
        <p:spPr>
          <a:xfrm>
            <a:off x="12856464" y="1720108"/>
            <a:ext cx="2980266" cy="866986"/>
          </a:xfrm>
          <a:custGeom>
            <a:avLst/>
            <a:gdLst>
              <a:gd name="connsiteX0" fmla="*/ 0 w 2980266"/>
              <a:gd name="connsiteY0" fmla="*/ 0 h 866986"/>
              <a:gd name="connsiteX1" fmla="*/ 2980266 w 2980266"/>
              <a:gd name="connsiteY1" fmla="*/ 0 h 866986"/>
              <a:gd name="connsiteX2" fmla="*/ 2980266 w 2980266"/>
              <a:gd name="connsiteY2" fmla="*/ 866986 h 866986"/>
              <a:gd name="connsiteX3" fmla="*/ 0 w 2980266"/>
              <a:gd name="connsiteY3" fmla="*/ 866986 h 866986"/>
              <a:gd name="connsiteX4" fmla="*/ 0 w 2980266"/>
              <a:gd name="connsiteY4" fmla="*/ 0 h 86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6" h="866986">
                <a:moveTo>
                  <a:pt x="0" y="0"/>
                </a:moveTo>
                <a:lnTo>
                  <a:pt x="2980266" y="0"/>
                </a:lnTo>
                <a:lnTo>
                  <a:pt x="2980266" y="866986"/>
                </a:lnTo>
                <a:lnTo>
                  <a:pt x="0" y="8669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66040" rIns="66040" bIns="66040" numCol="1" spcCol="1270" anchor="t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200" kern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C5C2BC-7225-47C7-8D97-8EA09F1D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4" y="2153601"/>
            <a:ext cx="8537917" cy="276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8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DF9A2-A86B-4CA9-B91F-4C7626DFC30A}"/>
              </a:ext>
            </a:extLst>
          </p:cNvPr>
          <p:cNvCxnSpPr>
            <a:cxnSpLocks/>
          </p:cNvCxnSpPr>
          <p:nvPr/>
        </p:nvCxnSpPr>
        <p:spPr>
          <a:xfrm>
            <a:off x="1092661" y="38865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26753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 are what you post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21720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7EBCD5-6277-4F63-87B8-829C40984404}"/>
              </a:ext>
            </a:extLst>
          </p:cNvPr>
          <p:cNvSpPr txBox="1"/>
          <p:nvPr/>
        </p:nvSpPr>
        <p:spPr>
          <a:xfrm>
            <a:off x="0" y="415511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Represent users by documents</a:t>
            </a:r>
          </a:p>
          <a:p>
            <a:pPr algn="ctr">
              <a:defRPr/>
            </a:pP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user = a document including all she said</a:t>
            </a:r>
          </a:p>
        </p:txBody>
      </p:sp>
    </p:spTree>
    <p:extLst>
      <p:ext uri="{BB962C8B-B14F-4D97-AF65-F5344CB8AC3E}">
        <p14:creationId xmlns:p14="http://schemas.microsoft.com/office/powerpoint/2010/main" val="229801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Evaluation: how accurate are the communities?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8A2C0801-9096-49F1-A949-B441F105FC8A}"/>
              </a:ext>
            </a:extLst>
          </p:cNvPr>
          <p:cNvSpPr txBox="1">
            <a:spLocks/>
          </p:cNvSpPr>
          <p:nvPr/>
        </p:nvSpPr>
        <p:spPr>
          <a:xfrm>
            <a:off x="696687" y="4535254"/>
            <a:ext cx="11364684" cy="241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Recommend news articles about 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Z</a:t>
            </a:r>
            <a:r>
              <a:rPr lang="en-US" sz="2800" baseline="-250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44 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“War in Afghanistan”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at day = 40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B1838A-5C1E-4153-8911-BD7C2FD45770}"/>
              </a:ext>
            </a:extLst>
          </p:cNvPr>
          <p:cNvSpPr/>
          <p:nvPr/>
        </p:nvSpPr>
        <p:spPr>
          <a:xfrm>
            <a:off x="5965372" y="1718917"/>
            <a:ext cx="6226628" cy="916266"/>
          </a:xfrm>
          <a:custGeom>
            <a:avLst/>
            <a:gdLst>
              <a:gd name="connsiteX0" fmla="*/ 0 w 2980266"/>
              <a:gd name="connsiteY0" fmla="*/ 0 h 866986"/>
              <a:gd name="connsiteX1" fmla="*/ 2980266 w 2980266"/>
              <a:gd name="connsiteY1" fmla="*/ 0 h 866986"/>
              <a:gd name="connsiteX2" fmla="*/ 2980266 w 2980266"/>
              <a:gd name="connsiteY2" fmla="*/ 866986 h 866986"/>
              <a:gd name="connsiteX3" fmla="*/ 0 w 2980266"/>
              <a:gd name="connsiteY3" fmla="*/ 866986 h 866986"/>
              <a:gd name="connsiteX4" fmla="*/ 0 w 2980266"/>
              <a:gd name="connsiteY4" fmla="*/ 0 h 86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6" h="866986">
                <a:moveTo>
                  <a:pt x="0" y="0"/>
                </a:moveTo>
                <a:lnTo>
                  <a:pt x="2980266" y="0"/>
                </a:lnTo>
                <a:lnTo>
                  <a:pt x="2980266" y="866986"/>
                </a:lnTo>
                <a:lnTo>
                  <a:pt x="0" y="8669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66040" rIns="66040" bIns="66040" numCol="1" spcCol="1270" anchor="t" anchorCtr="0">
            <a:no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all three users in sam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community</a:t>
            </a: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C5C2BC-7225-47C7-8D97-8EA09F1D5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30"/>
          <a:stretch/>
        </p:blipFill>
        <p:spPr>
          <a:xfrm>
            <a:off x="188687" y="1769691"/>
            <a:ext cx="1901372" cy="2763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DBFE8A-6D90-435F-A062-E0206B6AC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0" r="47215"/>
          <a:stretch/>
        </p:blipFill>
        <p:spPr>
          <a:xfrm>
            <a:off x="2329544" y="1769691"/>
            <a:ext cx="1589314" cy="2763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ED4E9-6178-4CB3-AB01-21A206C87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10" r="19632"/>
          <a:stretch/>
        </p:blipFill>
        <p:spPr>
          <a:xfrm>
            <a:off x="4123872" y="1769691"/>
            <a:ext cx="1447800" cy="276318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20757D4-A7A0-4F01-820E-C2473F43617F}"/>
              </a:ext>
            </a:extLst>
          </p:cNvPr>
          <p:cNvGrpSpPr/>
          <p:nvPr/>
        </p:nvGrpSpPr>
        <p:grpSpPr>
          <a:xfrm>
            <a:off x="7696106" y="2398492"/>
            <a:ext cx="2743200" cy="2743200"/>
            <a:chOff x="9886190" y="2656871"/>
            <a:chExt cx="1554480" cy="155448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C64BCAE-D99D-4FD0-8568-FDE4C4216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6190" y="2656871"/>
              <a:ext cx="1554480" cy="15544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43A7C6-14F1-4BFB-8260-9BB02D29D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17971" y="2823190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89516D-82BF-4B7F-AF99-EFB6E1F8D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1721" y="358590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13E576-2730-448A-A3C0-3D5B92C415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82596" y="3650562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B1A0496-1882-4BF1-8AB8-B75E1F3DA8FB}"/>
                </a:ext>
              </a:extLst>
            </p:cNvPr>
            <p:cNvCxnSpPr>
              <a:cxnSpLocks/>
              <a:stCxn id="11" idx="5"/>
              <a:endCxn id="14" idx="0"/>
            </p:cNvCxnSpPr>
            <p:nvPr/>
          </p:nvCxnSpPr>
          <p:spPr>
            <a:xfrm>
              <a:off x="10774068" y="2979287"/>
              <a:ext cx="319093" cy="606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5CCC75C-D069-4271-9375-5EC0C225002A}"/>
                </a:ext>
              </a:extLst>
            </p:cNvPr>
            <p:cNvCxnSpPr>
              <a:cxnSpLocks/>
              <a:stCxn id="11" idx="3"/>
              <a:endCxn id="15" idx="0"/>
            </p:cNvCxnSpPr>
            <p:nvPr/>
          </p:nvCxnSpPr>
          <p:spPr>
            <a:xfrm flipH="1">
              <a:off x="10274036" y="2979288"/>
              <a:ext cx="370717" cy="6712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260196-B55A-4EA9-95CF-85D5BFECB742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 flipV="1">
              <a:off x="10365476" y="3677344"/>
              <a:ext cx="636245" cy="64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hape 26">
            <a:extLst>
              <a:ext uri="{FF2B5EF4-FFF2-40B4-BE49-F238E27FC236}">
                <a16:creationId xmlns:a16="http://schemas.microsoft.com/office/drawing/2014/main" id="{4AE46F61-F607-4B66-A373-A03C4F380944}"/>
              </a:ext>
            </a:extLst>
          </p:cNvPr>
          <p:cNvSpPr/>
          <p:nvPr/>
        </p:nvSpPr>
        <p:spPr>
          <a:xfrm rot="18667105" flipV="1">
            <a:off x="5660257" y="4853604"/>
            <a:ext cx="2219398" cy="1441323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11B4C0-45FA-476F-8840-22B25148CB05}"/>
              </a:ext>
            </a:extLst>
          </p:cNvPr>
          <p:cNvCxnSpPr>
            <a:cxnSpLocks/>
            <a:stCxn id="27" idx="2"/>
            <a:endCxn id="15" idx="3"/>
          </p:cNvCxnSpPr>
          <p:nvPr/>
        </p:nvCxnSpPr>
        <p:spPr>
          <a:xfrm flipV="1">
            <a:off x="7872640" y="4427530"/>
            <a:ext cx="393798" cy="636277"/>
          </a:xfrm>
          <a:prstGeom prst="straightConnector1">
            <a:avLst/>
          </a:prstGeom>
          <a:ln w="2222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1FDA70-5B72-4761-999A-CD6E50FC4AA6}"/>
              </a:ext>
            </a:extLst>
          </p:cNvPr>
          <p:cNvCxnSpPr>
            <a:cxnSpLocks/>
            <a:stCxn id="27" idx="2"/>
          </p:cNvCxnSpPr>
          <p:nvPr/>
        </p:nvCxnSpPr>
        <p:spPr>
          <a:xfrm flipV="1">
            <a:off x="7872640" y="4360691"/>
            <a:ext cx="1792050" cy="703116"/>
          </a:xfrm>
          <a:prstGeom prst="straightConnector1">
            <a:avLst/>
          </a:prstGeom>
          <a:ln w="2222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5A8493D-9F7B-49A7-8CE7-0CE0934B779D}"/>
              </a:ext>
            </a:extLst>
          </p:cNvPr>
          <p:cNvSpPr/>
          <p:nvPr/>
        </p:nvSpPr>
        <p:spPr>
          <a:xfrm>
            <a:off x="7571117" y="2830286"/>
            <a:ext cx="1340654" cy="2206171"/>
          </a:xfrm>
          <a:custGeom>
            <a:avLst/>
            <a:gdLst>
              <a:gd name="connsiteX0" fmla="*/ 310140 w 1340654"/>
              <a:gd name="connsiteY0" fmla="*/ 2206171 h 2206171"/>
              <a:gd name="connsiteX1" fmla="*/ 63397 w 1340654"/>
              <a:gd name="connsiteY1" fmla="*/ 435428 h 2206171"/>
              <a:gd name="connsiteX2" fmla="*/ 1340654 w 1340654"/>
              <a:gd name="connsiteY2" fmla="*/ 0 h 22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0654" h="2206171">
                <a:moveTo>
                  <a:pt x="310140" y="2206171"/>
                </a:moveTo>
                <a:cubicBezTo>
                  <a:pt x="100892" y="1504647"/>
                  <a:pt x="-108355" y="803123"/>
                  <a:pt x="63397" y="435428"/>
                </a:cubicBezTo>
                <a:cubicBezTo>
                  <a:pt x="235149" y="67733"/>
                  <a:pt x="787901" y="33866"/>
                  <a:pt x="1340654" y="0"/>
                </a:cubicBezTo>
              </a:path>
            </a:pathLst>
          </a:custGeom>
          <a:noFill/>
          <a:ln w="22225">
            <a:solidFill>
              <a:srgbClr val="FF0000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3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62E276A5-7A45-4B16-945D-5903310268E2}"/>
              </a:ext>
            </a:extLst>
          </p:cNvPr>
          <p:cNvSpPr>
            <a:spLocks noChangeAspect="1"/>
          </p:cNvSpPr>
          <p:nvPr/>
        </p:nvSpPr>
        <p:spPr>
          <a:xfrm>
            <a:off x="9526616" y="2979744"/>
            <a:ext cx="1638790" cy="16387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Evaluation: how accurate are the communities?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8A2C0801-9096-49F1-A949-B441F105FC8A}"/>
              </a:ext>
            </a:extLst>
          </p:cNvPr>
          <p:cNvSpPr txBox="1">
            <a:spLocks/>
          </p:cNvSpPr>
          <p:nvPr/>
        </p:nvSpPr>
        <p:spPr>
          <a:xfrm>
            <a:off x="696687" y="4535254"/>
            <a:ext cx="11364684" cy="241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Recommend news articles about 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Z</a:t>
            </a:r>
            <a:r>
              <a:rPr lang="en-US" sz="2800" baseline="-250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44 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“War in Afghanistan”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at day = 40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B1838A-5C1E-4153-8911-BD7C2FD45770}"/>
              </a:ext>
            </a:extLst>
          </p:cNvPr>
          <p:cNvSpPr/>
          <p:nvPr/>
        </p:nvSpPr>
        <p:spPr>
          <a:xfrm>
            <a:off x="6096000" y="1611363"/>
            <a:ext cx="6415314" cy="916266"/>
          </a:xfrm>
          <a:custGeom>
            <a:avLst/>
            <a:gdLst>
              <a:gd name="connsiteX0" fmla="*/ 0 w 2980266"/>
              <a:gd name="connsiteY0" fmla="*/ 0 h 866986"/>
              <a:gd name="connsiteX1" fmla="*/ 2980266 w 2980266"/>
              <a:gd name="connsiteY1" fmla="*/ 0 h 866986"/>
              <a:gd name="connsiteX2" fmla="*/ 2980266 w 2980266"/>
              <a:gd name="connsiteY2" fmla="*/ 866986 h 866986"/>
              <a:gd name="connsiteX3" fmla="*/ 0 w 2980266"/>
              <a:gd name="connsiteY3" fmla="*/ 866986 h 866986"/>
              <a:gd name="connsiteX4" fmla="*/ 0 w 2980266"/>
              <a:gd name="connsiteY4" fmla="*/ 0 h 86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6" h="866986">
                <a:moveTo>
                  <a:pt x="0" y="0"/>
                </a:moveTo>
                <a:lnTo>
                  <a:pt x="2980266" y="0"/>
                </a:lnTo>
                <a:lnTo>
                  <a:pt x="2980266" y="866986"/>
                </a:lnTo>
                <a:lnTo>
                  <a:pt x="0" y="8669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66040" rIns="66040" bIns="66040" numCol="1" spcCol="1270" anchor="t" anchorCtr="0">
            <a:no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first two users in sam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community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last user in another community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C5C2BC-7225-47C7-8D97-8EA09F1D5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30"/>
          <a:stretch/>
        </p:blipFill>
        <p:spPr>
          <a:xfrm>
            <a:off x="188687" y="1769691"/>
            <a:ext cx="1901372" cy="2763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DBFE8A-6D90-435F-A062-E0206B6AC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0" r="47215"/>
          <a:stretch/>
        </p:blipFill>
        <p:spPr>
          <a:xfrm>
            <a:off x="2329544" y="1769691"/>
            <a:ext cx="1589314" cy="2763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ED4E9-6178-4CB3-AB01-21A206C87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10" r="19632"/>
          <a:stretch/>
        </p:blipFill>
        <p:spPr>
          <a:xfrm>
            <a:off x="4123872" y="1769691"/>
            <a:ext cx="1447800" cy="276318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20757D4-A7A0-4F01-820E-C2473F43617F}"/>
              </a:ext>
            </a:extLst>
          </p:cNvPr>
          <p:cNvGrpSpPr/>
          <p:nvPr/>
        </p:nvGrpSpPr>
        <p:grpSpPr>
          <a:xfrm>
            <a:off x="6686840" y="2979744"/>
            <a:ext cx="3777707" cy="2079135"/>
            <a:chOff x="9314270" y="2657256"/>
            <a:chExt cx="2140700" cy="117817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C64BCAE-D99D-4FD0-8568-FDE4C4216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4270" y="2657256"/>
              <a:ext cx="1178176" cy="11781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43A7C6-14F1-4BFB-8260-9BB02D29D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72090" y="3046077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89516D-82BF-4B7F-AF99-EFB6E1F8D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04582" y="320755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13E576-2730-448A-A3C0-3D5B92C415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5457" y="327221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260196-B55A-4EA9-95CF-85D5BFECB742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 flipV="1">
              <a:off x="9568337" y="3298997"/>
              <a:ext cx="636245" cy="64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hape 26">
            <a:extLst>
              <a:ext uri="{FF2B5EF4-FFF2-40B4-BE49-F238E27FC236}">
                <a16:creationId xmlns:a16="http://schemas.microsoft.com/office/drawing/2014/main" id="{4AE46F61-F607-4B66-A373-A03C4F380944}"/>
              </a:ext>
            </a:extLst>
          </p:cNvPr>
          <p:cNvSpPr/>
          <p:nvPr/>
        </p:nvSpPr>
        <p:spPr>
          <a:xfrm rot="16728894" flipV="1">
            <a:off x="5893060" y="4562468"/>
            <a:ext cx="1131592" cy="2086436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11B4C0-45FA-476F-8840-22B25148CB05}"/>
              </a:ext>
            </a:extLst>
          </p:cNvPr>
          <p:cNvCxnSpPr>
            <a:cxnSpLocks/>
          </p:cNvCxnSpPr>
          <p:nvPr/>
        </p:nvCxnSpPr>
        <p:spPr>
          <a:xfrm flipH="1" flipV="1">
            <a:off x="7048314" y="4387694"/>
            <a:ext cx="322731" cy="737393"/>
          </a:xfrm>
          <a:prstGeom prst="straightConnector1">
            <a:avLst/>
          </a:prstGeom>
          <a:ln w="2222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1FDA70-5B72-4761-999A-CD6E50FC4AA6}"/>
              </a:ext>
            </a:extLst>
          </p:cNvPr>
          <p:cNvCxnSpPr>
            <a:cxnSpLocks/>
          </p:cNvCxnSpPr>
          <p:nvPr/>
        </p:nvCxnSpPr>
        <p:spPr>
          <a:xfrm flipV="1">
            <a:off x="7371044" y="4283277"/>
            <a:ext cx="886935" cy="841809"/>
          </a:xfrm>
          <a:prstGeom prst="straightConnector1">
            <a:avLst/>
          </a:prstGeom>
          <a:ln w="2222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295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Evaluation: how accurate are the communities?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8A2C0801-9096-49F1-A949-B441F105FC8A}"/>
              </a:ext>
            </a:extLst>
          </p:cNvPr>
          <p:cNvSpPr txBox="1">
            <a:spLocks/>
          </p:cNvSpPr>
          <p:nvPr/>
        </p:nvSpPr>
        <p:spPr>
          <a:xfrm>
            <a:off x="696687" y="4535254"/>
            <a:ext cx="11364684" cy="241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Recommend news articles about 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Z</a:t>
            </a:r>
            <a:r>
              <a:rPr lang="en-US" sz="2800" baseline="-250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44 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“War in Afghanistan”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at day </a:t>
            </a:r>
            <a:r>
              <a:rPr lang="en-US" sz="28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= 60</a:t>
            </a:r>
            <a:endParaRPr lang="en-US" sz="2000" dirty="0">
              <a:solidFill>
                <a:prstClr val="black"/>
              </a:solidFill>
              <a:highlight>
                <a:srgbClr val="FFFF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B1838A-5C1E-4153-8911-BD7C2FD45770}"/>
              </a:ext>
            </a:extLst>
          </p:cNvPr>
          <p:cNvSpPr/>
          <p:nvPr/>
        </p:nvSpPr>
        <p:spPr>
          <a:xfrm>
            <a:off x="5965372" y="1718917"/>
            <a:ext cx="6226628" cy="916266"/>
          </a:xfrm>
          <a:custGeom>
            <a:avLst/>
            <a:gdLst>
              <a:gd name="connsiteX0" fmla="*/ 0 w 2980266"/>
              <a:gd name="connsiteY0" fmla="*/ 0 h 866986"/>
              <a:gd name="connsiteX1" fmla="*/ 2980266 w 2980266"/>
              <a:gd name="connsiteY1" fmla="*/ 0 h 866986"/>
              <a:gd name="connsiteX2" fmla="*/ 2980266 w 2980266"/>
              <a:gd name="connsiteY2" fmla="*/ 866986 h 866986"/>
              <a:gd name="connsiteX3" fmla="*/ 0 w 2980266"/>
              <a:gd name="connsiteY3" fmla="*/ 866986 h 866986"/>
              <a:gd name="connsiteX4" fmla="*/ 0 w 2980266"/>
              <a:gd name="connsiteY4" fmla="*/ 0 h 86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6" h="866986">
                <a:moveTo>
                  <a:pt x="0" y="0"/>
                </a:moveTo>
                <a:lnTo>
                  <a:pt x="2980266" y="0"/>
                </a:lnTo>
                <a:lnTo>
                  <a:pt x="2980266" y="866986"/>
                </a:lnTo>
                <a:lnTo>
                  <a:pt x="0" y="8669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66040" rIns="66040" bIns="66040" numCol="1" spcCol="1270" anchor="t" anchorCtr="0">
            <a:no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all three users in sam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community</a:t>
            </a: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C5C2BC-7225-47C7-8D97-8EA09F1D5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" t="591" r="8645" b="-591"/>
          <a:stretch/>
        </p:blipFill>
        <p:spPr>
          <a:xfrm>
            <a:off x="297253" y="2384355"/>
            <a:ext cx="6406323" cy="229518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20757D4-A7A0-4F01-820E-C2473F43617F}"/>
              </a:ext>
            </a:extLst>
          </p:cNvPr>
          <p:cNvGrpSpPr/>
          <p:nvPr/>
        </p:nvGrpSpPr>
        <p:grpSpPr>
          <a:xfrm>
            <a:off x="7696106" y="2398492"/>
            <a:ext cx="2743200" cy="2743200"/>
            <a:chOff x="9886190" y="2656871"/>
            <a:chExt cx="1554480" cy="155448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C64BCAE-D99D-4FD0-8568-FDE4C4216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6190" y="2656871"/>
              <a:ext cx="1554480" cy="15544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43A7C6-14F1-4BFB-8260-9BB02D29D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17971" y="282319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89516D-82BF-4B7F-AF99-EFB6E1F8D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01721" y="3585904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13E576-2730-448A-A3C0-3D5B92C415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82596" y="365056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B1A0496-1882-4BF1-8AB8-B75E1F3DA8FB}"/>
                </a:ext>
              </a:extLst>
            </p:cNvPr>
            <p:cNvCxnSpPr>
              <a:cxnSpLocks/>
              <a:stCxn id="11" idx="5"/>
              <a:endCxn id="14" idx="0"/>
            </p:cNvCxnSpPr>
            <p:nvPr/>
          </p:nvCxnSpPr>
          <p:spPr>
            <a:xfrm>
              <a:off x="10774068" y="2979287"/>
              <a:ext cx="319093" cy="606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5CCC75C-D069-4271-9375-5EC0C225002A}"/>
                </a:ext>
              </a:extLst>
            </p:cNvPr>
            <p:cNvCxnSpPr>
              <a:cxnSpLocks/>
              <a:stCxn id="11" idx="3"/>
              <a:endCxn id="15" idx="0"/>
            </p:cNvCxnSpPr>
            <p:nvPr/>
          </p:nvCxnSpPr>
          <p:spPr>
            <a:xfrm flipH="1">
              <a:off x="10274036" y="2979288"/>
              <a:ext cx="370717" cy="6712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260196-B55A-4EA9-95CF-85D5BFECB742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 flipV="1">
              <a:off x="10365476" y="3677344"/>
              <a:ext cx="636245" cy="64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hape 26">
            <a:extLst>
              <a:ext uri="{FF2B5EF4-FFF2-40B4-BE49-F238E27FC236}">
                <a16:creationId xmlns:a16="http://schemas.microsoft.com/office/drawing/2014/main" id="{4AE46F61-F607-4B66-A373-A03C4F380944}"/>
              </a:ext>
            </a:extLst>
          </p:cNvPr>
          <p:cNvSpPr/>
          <p:nvPr/>
        </p:nvSpPr>
        <p:spPr>
          <a:xfrm rot="18667105" flipV="1">
            <a:off x="5660257" y="4853604"/>
            <a:ext cx="2219398" cy="1441323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11B4C0-45FA-476F-8840-22B25148CB05}"/>
              </a:ext>
            </a:extLst>
          </p:cNvPr>
          <p:cNvCxnSpPr>
            <a:cxnSpLocks/>
            <a:stCxn id="27" idx="2"/>
            <a:endCxn id="15" idx="3"/>
          </p:cNvCxnSpPr>
          <p:nvPr/>
        </p:nvCxnSpPr>
        <p:spPr>
          <a:xfrm flipV="1">
            <a:off x="7872640" y="4427530"/>
            <a:ext cx="393798" cy="636277"/>
          </a:xfrm>
          <a:prstGeom prst="straightConnector1">
            <a:avLst/>
          </a:prstGeom>
          <a:ln w="222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1FDA70-5B72-4761-999A-CD6E50FC4AA6}"/>
              </a:ext>
            </a:extLst>
          </p:cNvPr>
          <p:cNvCxnSpPr>
            <a:cxnSpLocks/>
            <a:stCxn id="27" idx="2"/>
          </p:cNvCxnSpPr>
          <p:nvPr/>
        </p:nvCxnSpPr>
        <p:spPr>
          <a:xfrm flipV="1">
            <a:off x="7872640" y="4360691"/>
            <a:ext cx="1792050" cy="703116"/>
          </a:xfrm>
          <a:prstGeom prst="straightConnector1">
            <a:avLst/>
          </a:prstGeom>
          <a:ln w="2222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5A8493D-9F7B-49A7-8CE7-0CE0934B779D}"/>
              </a:ext>
            </a:extLst>
          </p:cNvPr>
          <p:cNvSpPr/>
          <p:nvPr/>
        </p:nvSpPr>
        <p:spPr>
          <a:xfrm>
            <a:off x="7571117" y="2830286"/>
            <a:ext cx="1340654" cy="2206171"/>
          </a:xfrm>
          <a:custGeom>
            <a:avLst/>
            <a:gdLst>
              <a:gd name="connsiteX0" fmla="*/ 310140 w 1340654"/>
              <a:gd name="connsiteY0" fmla="*/ 2206171 h 2206171"/>
              <a:gd name="connsiteX1" fmla="*/ 63397 w 1340654"/>
              <a:gd name="connsiteY1" fmla="*/ 435428 h 2206171"/>
              <a:gd name="connsiteX2" fmla="*/ 1340654 w 1340654"/>
              <a:gd name="connsiteY2" fmla="*/ 0 h 22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0654" h="2206171">
                <a:moveTo>
                  <a:pt x="310140" y="2206171"/>
                </a:moveTo>
                <a:cubicBezTo>
                  <a:pt x="100892" y="1504647"/>
                  <a:pt x="-108355" y="803123"/>
                  <a:pt x="63397" y="435428"/>
                </a:cubicBezTo>
                <a:cubicBezTo>
                  <a:pt x="235149" y="67733"/>
                  <a:pt x="787901" y="33866"/>
                  <a:pt x="1340654" y="0"/>
                </a:cubicBezTo>
              </a:path>
            </a:pathLst>
          </a:custGeom>
          <a:noFill/>
          <a:ln w="22225">
            <a:solidFill>
              <a:srgbClr val="0000FF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85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62E276A5-7A45-4B16-945D-5903310268E2}"/>
              </a:ext>
            </a:extLst>
          </p:cNvPr>
          <p:cNvSpPr>
            <a:spLocks noChangeAspect="1"/>
          </p:cNvSpPr>
          <p:nvPr/>
        </p:nvSpPr>
        <p:spPr>
          <a:xfrm>
            <a:off x="9526616" y="2979744"/>
            <a:ext cx="1638790" cy="16387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Evaluation: how accurate are the communities?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8A2C0801-9096-49F1-A949-B441F105FC8A}"/>
              </a:ext>
            </a:extLst>
          </p:cNvPr>
          <p:cNvSpPr txBox="1">
            <a:spLocks/>
          </p:cNvSpPr>
          <p:nvPr/>
        </p:nvSpPr>
        <p:spPr>
          <a:xfrm>
            <a:off x="696687" y="4535254"/>
            <a:ext cx="11364684" cy="241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Recommend news articles about 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Z</a:t>
            </a:r>
            <a:r>
              <a:rPr lang="en-US" sz="2800" baseline="-250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44 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“War in Afghanistan”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at </a:t>
            </a:r>
            <a:r>
              <a:rPr lang="en-US" sz="28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day = 60</a:t>
            </a:r>
            <a:endParaRPr lang="en-US" sz="2000" dirty="0">
              <a:solidFill>
                <a:prstClr val="black"/>
              </a:solidFill>
              <a:highlight>
                <a:srgbClr val="FFFF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B1838A-5C1E-4153-8911-BD7C2FD45770}"/>
              </a:ext>
            </a:extLst>
          </p:cNvPr>
          <p:cNvSpPr/>
          <p:nvPr/>
        </p:nvSpPr>
        <p:spPr>
          <a:xfrm>
            <a:off x="6096000" y="1611363"/>
            <a:ext cx="6415314" cy="916266"/>
          </a:xfrm>
          <a:custGeom>
            <a:avLst/>
            <a:gdLst>
              <a:gd name="connsiteX0" fmla="*/ 0 w 2980266"/>
              <a:gd name="connsiteY0" fmla="*/ 0 h 866986"/>
              <a:gd name="connsiteX1" fmla="*/ 2980266 w 2980266"/>
              <a:gd name="connsiteY1" fmla="*/ 0 h 866986"/>
              <a:gd name="connsiteX2" fmla="*/ 2980266 w 2980266"/>
              <a:gd name="connsiteY2" fmla="*/ 866986 h 866986"/>
              <a:gd name="connsiteX3" fmla="*/ 0 w 2980266"/>
              <a:gd name="connsiteY3" fmla="*/ 866986 h 866986"/>
              <a:gd name="connsiteX4" fmla="*/ 0 w 2980266"/>
              <a:gd name="connsiteY4" fmla="*/ 0 h 86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6" h="866986">
                <a:moveTo>
                  <a:pt x="0" y="0"/>
                </a:moveTo>
                <a:lnTo>
                  <a:pt x="2980266" y="0"/>
                </a:lnTo>
                <a:lnTo>
                  <a:pt x="2980266" y="866986"/>
                </a:lnTo>
                <a:lnTo>
                  <a:pt x="0" y="8669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66040" rIns="66040" bIns="66040" numCol="1" spcCol="1270" anchor="t" anchorCtr="0">
            <a:no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first two users in sam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community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last user in another community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0757D4-A7A0-4F01-820E-C2473F43617F}"/>
              </a:ext>
            </a:extLst>
          </p:cNvPr>
          <p:cNvGrpSpPr/>
          <p:nvPr/>
        </p:nvGrpSpPr>
        <p:grpSpPr>
          <a:xfrm>
            <a:off x="6686841" y="2979744"/>
            <a:ext cx="3819709" cy="2079135"/>
            <a:chOff x="9314270" y="2657256"/>
            <a:chExt cx="2164501" cy="117817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C64BCAE-D99D-4FD0-8568-FDE4C4216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4270" y="2657256"/>
              <a:ext cx="1178176" cy="11781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43A7C6-14F1-4BFB-8260-9BB02D29D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95891" y="305144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89516D-82BF-4B7F-AF99-EFB6E1F8D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04582" y="3207557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13E576-2730-448A-A3C0-3D5B92C415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5457" y="3272214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260196-B55A-4EA9-95CF-85D5BFECB742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 flipV="1">
              <a:off x="9568337" y="3298997"/>
              <a:ext cx="636245" cy="64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hape 26">
            <a:extLst>
              <a:ext uri="{FF2B5EF4-FFF2-40B4-BE49-F238E27FC236}">
                <a16:creationId xmlns:a16="http://schemas.microsoft.com/office/drawing/2014/main" id="{4AE46F61-F607-4B66-A373-A03C4F380944}"/>
              </a:ext>
            </a:extLst>
          </p:cNvPr>
          <p:cNvSpPr/>
          <p:nvPr/>
        </p:nvSpPr>
        <p:spPr>
          <a:xfrm rot="16728894" flipV="1">
            <a:off x="6898244" y="2949047"/>
            <a:ext cx="2009314" cy="4872934"/>
          </a:xfrm>
          <a:prstGeom prst="swooshArrow">
            <a:avLst>
              <a:gd name="adj1" fmla="val 10352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1FDA70-5B72-4761-999A-CD6E50FC4AA6}"/>
              </a:ext>
            </a:extLst>
          </p:cNvPr>
          <p:cNvCxnSpPr>
            <a:cxnSpLocks/>
            <a:stCxn id="27" idx="2"/>
          </p:cNvCxnSpPr>
          <p:nvPr/>
        </p:nvCxnSpPr>
        <p:spPr>
          <a:xfrm flipV="1">
            <a:off x="10207873" y="3998093"/>
            <a:ext cx="97118" cy="728198"/>
          </a:xfrm>
          <a:prstGeom prst="straightConnector1">
            <a:avLst/>
          </a:prstGeom>
          <a:ln w="22225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0A7EA3E-EAD8-4437-837C-6FEBD1C89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" t="591" r="8645" b="-591"/>
          <a:stretch/>
        </p:blipFill>
        <p:spPr>
          <a:xfrm>
            <a:off x="52533" y="2692926"/>
            <a:ext cx="6406323" cy="22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97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3FC1E76D-95F5-43AD-BB4F-0C7B02DD1DE2}"/>
              </a:ext>
            </a:extLst>
          </p:cNvPr>
          <p:cNvSpPr/>
          <p:nvPr/>
        </p:nvSpPr>
        <p:spPr>
          <a:xfrm>
            <a:off x="3067664" y="3201305"/>
            <a:ext cx="914400" cy="914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 Strategy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7B594-5A27-4C24-918D-0E7F07BC1275}"/>
              </a:ext>
            </a:extLst>
          </p:cNvPr>
          <p:cNvSpPr txBox="1"/>
          <p:nvPr/>
        </p:nvSpPr>
        <p:spPr>
          <a:xfrm>
            <a:off x="0" y="1707173"/>
            <a:ext cx="12191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Assumption:</a:t>
            </a:r>
          </a:p>
          <a:p>
            <a:r>
              <a:rPr lang="en-CA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 are interested in the topics of the news article about which they have posted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A79BF-6EDE-4C1E-ADEF-D55F42CCE0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53" y="3429000"/>
            <a:ext cx="5734050" cy="290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D89862-C9BA-4EA7-8F82-655095708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728" y="2722836"/>
            <a:ext cx="3844486" cy="387495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DE1F34B-418A-4878-92D9-A81819346C5D}"/>
              </a:ext>
            </a:extLst>
          </p:cNvPr>
          <p:cNvSpPr/>
          <p:nvPr/>
        </p:nvSpPr>
        <p:spPr>
          <a:xfrm>
            <a:off x="4463845" y="4507940"/>
            <a:ext cx="2536723" cy="1064198"/>
          </a:xfrm>
          <a:custGeom>
            <a:avLst/>
            <a:gdLst>
              <a:gd name="connsiteX0" fmla="*/ 0 w 2536723"/>
              <a:gd name="connsiteY0" fmla="*/ 408189 h 1064198"/>
              <a:gd name="connsiteX1" fmla="*/ 914400 w 2536723"/>
              <a:gd name="connsiteY1" fmla="*/ 14899 h 1064198"/>
              <a:gd name="connsiteX2" fmla="*/ 796413 w 2536723"/>
              <a:gd name="connsiteY2" fmla="*/ 870305 h 1064198"/>
              <a:gd name="connsiteX3" fmla="*/ 1897626 w 2536723"/>
              <a:gd name="connsiteY3" fmla="*/ 24731 h 1064198"/>
              <a:gd name="connsiteX4" fmla="*/ 1799303 w 2536723"/>
              <a:gd name="connsiteY4" fmla="*/ 1047286 h 1064198"/>
              <a:gd name="connsiteX5" fmla="*/ 2536723 w 2536723"/>
              <a:gd name="connsiteY5" fmla="*/ 565505 h 106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6723" h="1064198">
                <a:moveTo>
                  <a:pt x="0" y="408189"/>
                </a:moveTo>
                <a:cubicBezTo>
                  <a:pt x="390832" y="173034"/>
                  <a:pt x="781665" y="-62120"/>
                  <a:pt x="914400" y="14899"/>
                </a:cubicBezTo>
                <a:cubicBezTo>
                  <a:pt x="1047136" y="91918"/>
                  <a:pt x="632542" y="868666"/>
                  <a:pt x="796413" y="870305"/>
                </a:cubicBezTo>
                <a:cubicBezTo>
                  <a:pt x="960284" y="871944"/>
                  <a:pt x="1730478" y="-4766"/>
                  <a:pt x="1897626" y="24731"/>
                </a:cubicBezTo>
                <a:cubicBezTo>
                  <a:pt x="2064774" y="54228"/>
                  <a:pt x="1692787" y="957157"/>
                  <a:pt x="1799303" y="1047286"/>
                </a:cubicBezTo>
                <a:cubicBezTo>
                  <a:pt x="1905819" y="1137415"/>
                  <a:pt x="2221271" y="851460"/>
                  <a:pt x="2536723" y="565505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8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 Strategy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7B594-5A27-4C24-918D-0E7F07BC1275}"/>
              </a:ext>
            </a:extLst>
          </p:cNvPr>
          <p:cNvSpPr txBox="1"/>
          <p:nvPr/>
        </p:nvSpPr>
        <p:spPr>
          <a:xfrm>
            <a:off x="0" y="1707173"/>
            <a:ext cx="1219199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Golden Dataset Curation:</a:t>
            </a:r>
          </a:p>
          <a:p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news articles to which a user has explicitly linked in her tweets</a:t>
            </a:r>
          </a:p>
          <a:p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mentions = {(user, news article, timestamp)}</a:t>
            </a:r>
          </a:p>
          <a:p>
            <a:endParaRPr lang="en-CA" sz="3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41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 Strategy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7B594-5A27-4C24-918D-0E7F07BC1275}"/>
              </a:ext>
            </a:extLst>
          </p:cNvPr>
          <p:cNvSpPr txBox="1"/>
          <p:nvPr/>
        </p:nvSpPr>
        <p:spPr>
          <a:xfrm>
            <a:off x="0" y="1707173"/>
            <a:ext cx="12191999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News Recommendation:</a:t>
            </a:r>
          </a:p>
          <a:p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mentions = {(user, ?, timestamp)}</a:t>
            </a:r>
          </a:p>
          <a:p>
            <a:pPr algn="ctr"/>
            <a:endParaRPr lang="en-CA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recommend news article </a:t>
            </a:r>
            <a:r>
              <a:rPr lang="en-CA" sz="36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571500" indent="-571500">
              <a:buFontTx/>
              <a:buChar char="-"/>
            </a:pPr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About topic </a:t>
            </a:r>
            <a:r>
              <a:rPr lang="en-CA" sz="36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  <a:p>
            <a:pPr marL="571500" indent="-571500">
              <a:buFontTx/>
              <a:buChar char="-"/>
            </a:pPr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 timestamp </a:t>
            </a:r>
            <a:r>
              <a:rPr lang="en-CA" sz="36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marL="571500" indent="-571500">
              <a:buFontTx/>
              <a:buChar char="-"/>
            </a:pPr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a community that shows overall burst at time </a:t>
            </a:r>
            <a:r>
              <a:rPr lang="en-CA" sz="36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about </a:t>
            </a:r>
            <a:r>
              <a:rPr lang="en-CA" sz="36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  <a:p>
            <a:endParaRPr lang="en-CA" sz="3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335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 Strategy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7B594-5A27-4C24-918D-0E7F07BC1275}"/>
              </a:ext>
            </a:extLst>
          </p:cNvPr>
          <p:cNvSpPr txBox="1"/>
          <p:nvPr/>
        </p:nvSpPr>
        <p:spPr>
          <a:xfrm>
            <a:off x="0" y="1707173"/>
            <a:ext cx="1219199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News Recommendation:</a:t>
            </a:r>
          </a:p>
          <a:p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mentions = {(user, ?, timestamp)}</a:t>
            </a:r>
          </a:p>
          <a:p>
            <a:pPr algn="ctr"/>
            <a:endParaRPr lang="en-CA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hope the community </a:t>
            </a:r>
          </a:p>
          <a:p>
            <a:pPr marL="571500" indent="-571500">
              <a:buFontTx/>
              <a:buChar char="-"/>
            </a:pPr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Read news article </a:t>
            </a:r>
            <a:r>
              <a:rPr lang="en-CA" sz="4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CA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</a:pPr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Tweet news article </a:t>
            </a:r>
            <a:r>
              <a:rPr lang="en-CA" sz="4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endParaRPr lang="en-CA" sz="3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194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 Strategy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7B594-5A27-4C24-918D-0E7F07BC1275}"/>
              </a:ext>
            </a:extLst>
          </p:cNvPr>
          <p:cNvSpPr txBox="1"/>
          <p:nvPr/>
        </p:nvSpPr>
        <p:spPr>
          <a:xfrm>
            <a:off x="0" y="1707173"/>
            <a:ext cx="1219199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News Recommendation:</a:t>
            </a:r>
          </a:p>
          <a:p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mentions = {(user, ?, timestamp)}</a:t>
            </a:r>
          </a:p>
          <a:p>
            <a:pPr algn="ctr"/>
            <a:endParaRPr lang="en-CA" sz="4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evaluate</a:t>
            </a:r>
          </a:p>
          <a:p>
            <a:pPr marL="571500" indent="-571500">
              <a:buFontTx/>
              <a:buChar char="-"/>
            </a:pPr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hope: (user, </a:t>
            </a:r>
            <a:r>
              <a:rPr lang="en-CA" sz="4000" i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40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              </a:t>
            </a:r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timestamp)}</a:t>
            </a:r>
          </a:p>
          <a:p>
            <a:pPr marL="571500" indent="-571500">
              <a:buFontTx/>
              <a:buChar char="-"/>
            </a:pPr>
            <a:r>
              <a:rPr lang="en-CA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reality: </a:t>
            </a:r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(user, </a:t>
            </a:r>
            <a:r>
              <a:rPr lang="en-CA" sz="3600" i="1" dirty="0">
                <a:solidFill>
                  <a:prstClr val="black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news article</a:t>
            </a:r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timestamp)</a:t>
            </a:r>
          </a:p>
        </p:txBody>
      </p:sp>
    </p:spTree>
    <p:extLst>
      <p:ext uri="{BB962C8B-B14F-4D97-AF65-F5344CB8AC3E}">
        <p14:creationId xmlns:p14="http://schemas.microsoft.com/office/powerpoint/2010/main" val="1746051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 Strategy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7B594-5A27-4C24-918D-0E7F07BC1275}"/>
              </a:ext>
            </a:extLst>
          </p:cNvPr>
          <p:cNvSpPr txBox="1"/>
          <p:nvPr/>
        </p:nvSpPr>
        <p:spPr>
          <a:xfrm>
            <a:off x="0" y="1707173"/>
            <a:ext cx="121919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Dataset:</a:t>
            </a:r>
          </a:p>
          <a:p>
            <a:pPr marL="571500" lvl="0" indent="-571500">
              <a:buFontTx/>
              <a:buChar char="-"/>
            </a:pPr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Abel et al.: Twitter, </a:t>
            </a:r>
          </a:p>
          <a:p>
            <a:pPr marL="1028700" lvl="1" indent="-571500">
              <a:buFontTx/>
              <a:buChar char="-"/>
            </a:pPr>
            <a:r>
              <a:rPr lang="en-CA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3M tweets </a:t>
            </a:r>
          </a:p>
          <a:p>
            <a:pPr marL="1028700" lvl="1" indent="-571500">
              <a:buFontTx/>
              <a:buChar char="-"/>
            </a:pPr>
            <a:r>
              <a:rPr lang="en-CA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Posted by 135K users </a:t>
            </a:r>
          </a:p>
          <a:p>
            <a:pPr marL="1028700" lvl="1" indent="-571500">
              <a:buFontTx/>
              <a:buChar char="-"/>
            </a:pPr>
            <a:r>
              <a:rPr lang="en-CA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Between Nov. 1 and Dec. 31, 2010. </a:t>
            </a:r>
          </a:p>
          <a:p>
            <a:pPr lvl="0"/>
            <a:endParaRPr lang="en-CA" sz="3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Golden Entries:</a:t>
            </a:r>
          </a:p>
          <a:p>
            <a:pPr lvl="0"/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25,756 triples extracted from 3,468 distinct news articles posted by 1,922 users</a:t>
            </a:r>
            <a:endParaRPr lang="en-CA" sz="3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28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3834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 are what you post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154391-40A4-4EF4-9B47-66B7A0A6CE58}"/>
              </a:ext>
            </a:extLst>
          </p:cNvPr>
          <p:cNvSpPr txBox="1"/>
          <p:nvPr/>
        </p:nvSpPr>
        <p:spPr>
          <a:xfrm>
            <a:off x="0" y="1076004"/>
            <a:ext cx="121920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Modeling User Personality (Computational Social Science)</a:t>
            </a:r>
          </a:p>
          <a:p>
            <a:pPr marL="1028700" lvl="1" indent="-571500">
              <a:buFontTx/>
              <a:buChar char="-"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Personality traits in psychology </a:t>
            </a:r>
          </a:p>
          <a:p>
            <a:pPr marL="1028700" lvl="1" indent="-571500">
              <a:buFontTx/>
              <a:buChar char="-"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 Five: extraversion, emotional stability, agreeableness, conscientiousness, and openness to experience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Modeling User Health Profile (Computational Epidemiology)</a:t>
            </a:r>
          </a:p>
          <a:p>
            <a:pPr marL="1028700" lvl="1" indent="-571500">
              <a:buFontTx/>
              <a:buChar char="-"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Privacy of the user, Ethical principles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Modeling Gender and Ethnicity</a:t>
            </a:r>
          </a:p>
          <a:p>
            <a:pPr marL="1028700" lvl="1" indent="-5715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First names 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gender; Last names 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ethnicity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Modeling User Location</a:t>
            </a:r>
          </a:p>
        </p:txBody>
      </p:sp>
    </p:spTree>
    <p:extLst>
      <p:ext uri="{BB962C8B-B14F-4D97-AF65-F5344CB8AC3E}">
        <p14:creationId xmlns:p14="http://schemas.microsoft.com/office/powerpoint/2010/main" val="694308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 Strategy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BF1920A-3ED6-49E2-92A1-5CB18284B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40" t="26772" r="13882" b="11911"/>
          <a:stretch/>
        </p:blipFill>
        <p:spPr>
          <a:xfrm>
            <a:off x="1331620" y="2121938"/>
            <a:ext cx="9420392" cy="398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7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 Strategy (Second)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7B594-5A27-4C24-918D-0E7F07BC1275}"/>
              </a:ext>
            </a:extLst>
          </p:cNvPr>
          <p:cNvSpPr txBox="1"/>
          <p:nvPr/>
        </p:nvSpPr>
        <p:spPr>
          <a:xfrm>
            <a:off x="0" y="1707173"/>
            <a:ext cx="1219199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Prediction:</a:t>
            </a:r>
          </a:p>
          <a:p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Seen a stray tweet, who is the author? </a:t>
            </a:r>
          </a:p>
          <a:p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Probably from community </a:t>
            </a:r>
            <a:r>
              <a:rPr lang="en-CA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because this community talked a lot about the topics of the mentioned news article </a:t>
            </a:r>
            <a:r>
              <a:rPr lang="en-CA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at timestamp </a:t>
            </a:r>
            <a:r>
              <a:rPr lang="en-CA" sz="2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/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mentions = {(?, news article, timestamp)}</a:t>
            </a:r>
          </a:p>
          <a:p>
            <a:endParaRPr lang="en-CA" sz="3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44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62E276A5-7A45-4B16-945D-5903310268E2}"/>
              </a:ext>
            </a:extLst>
          </p:cNvPr>
          <p:cNvSpPr>
            <a:spLocks noChangeAspect="1"/>
          </p:cNvSpPr>
          <p:nvPr/>
        </p:nvSpPr>
        <p:spPr>
          <a:xfrm>
            <a:off x="9526616" y="2979744"/>
            <a:ext cx="1638790" cy="16387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Evaluation: how accurate are the communities?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8A2C0801-9096-49F1-A949-B441F105FC8A}"/>
              </a:ext>
            </a:extLst>
          </p:cNvPr>
          <p:cNvSpPr txBox="1">
            <a:spLocks/>
          </p:cNvSpPr>
          <p:nvPr/>
        </p:nvSpPr>
        <p:spPr>
          <a:xfrm>
            <a:off x="696687" y="4535254"/>
            <a:ext cx="11364684" cy="241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Stray tweet about 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Z</a:t>
            </a:r>
            <a:r>
              <a:rPr lang="en-US" sz="2800" baseline="-250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44 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“War in Afghanistan”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at </a:t>
            </a:r>
            <a:r>
              <a:rPr lang="en-US" sz="28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day = 40</a:t>
            </a:r>
            <a:endParaRPr lang="en-US" sz="2000" dirty="0">
              <a:solidFill>
                <a:prstClr val="black"/>
              </a:solidFill>
              <a:highlight>
                <a:srgbClr val="FFFF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B1838A-5C1E-4153-8911-BD7C2FD45770}"/>
              </a:ext>
            </a:extLst>
          </p:cNvPr>
          <p:cNvSpPr/>
          <p:nvPr/>
        </p:nvSpPr>
        <p:spPr>
          <a:xfrm>
            <a:off x="6096000" y="1611363"/>
            <a:ext cx="6415314" cy="916266"/>
          </a:xfrm>
          <a:custGeom>
            <a:avLst/>
            <a:gdLst>
              <a:gd name="connsiteX0" fmla="*/ 0 w 2980266"/>
              <a:gd name="connsiteY0" fmla="*/ 0 h 866986"/>
              <a:gd name="connsiteX1" fmla="*/ 2980266 w 2980266"/>
              <a:gd name="connsiteY1" fmla="*/ 0 h 866986"/>
              <a:gd name="connsiteX2" fmla="*/ 2980266 w 2980266"/>
              <a:gd name="connsiteY2" fmla="*/ 866986 h 866986"/>
              <a:gd name="connsiteX3" fmla="*/ 0 w 2980266"/>
              <a:gd name="connsiteY3" fmla="*/ 866986 h 866986"/>
              <a:gd name="connsiteX4" fmla="*/ 0 w 2980266"/>
              <a:gd name="connsiteY4" fmla="*/ 0 h 86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6" h="866986">
                <a:moveTo>
                  <a:pt x="0" y="0"/>
                </a:moveTo>
                <a:lnTo>
                  <a:pt x="2980266" y="0"/>
                </a:lnTo>
                <a:lnTo>
                  <a:pt x="2980266" y="866986"/>
                </a:lnTo>
                <a:lnTo>
                  <a:pt x="0" y="8669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66040" rIns="66040" bIns="66040" numCol="1" spcCol="1270" anchor="t" anchorCtr="0">
            <a:no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first two users in sam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community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last user in another community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0757D4-A7A0-4F01-820E-C2473F43617F}"/>
              </a:ext>
            </a:extLst>
          </p:cNvPr>
          <p:cNvGrpSpPr/>
          <p:nvPr/>
        </p:nvGrpSpPr>
        <p:grpSpPr>
          <a:xfrm>
            <a:off x="6686841" y="2979744"/>
            <a:ext cx="3819709" cy="2079135"/>
            <a:chOff x="9314270" y="2657256"/>
            <a:chExt cx="2164501" cy="117817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C64BCAE-D99D-4FD0-8568-FDE4C4216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4270" y="2657256"/>
              <a:ext cx="1178176" cy="117817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43A7C6-14F1-4BFB-8260-9BB02D29D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95891" y="305144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89516D-82BF-4B7F-AF99-EFB6E1F8D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04582" y="320755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13E576-2730-448A-A3C0-3D5B92C415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5457" y="327221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260196-B55A-4EA9-95CF-85D5BFECB742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 flipV="1">
              <a:off x="9568337" y="3298997"/>
              <a:ext cx="636245" cy="64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hape 26">
            <a:extLst>
              <a:ext uri="{FF2B5EF4-FFF2-40B4-BE49-F238E27FC236}">
                <a16:creationId xmlns:a16="http://schemas.microsoft.com/office/drawing/2014/main" id="{4AE46F61-F607-4B66-A373-A03C4F380944}"/>
              </a:ext>
            </a:extLst>
          </p:cNvPr>
          <p:cNvSpPr/>
          <p:nvPr/>
        </p:nvSpPr>
        <p:spPr>
          <a:xfrm rot="16728894" flipV="1">
            <a:off x="5742462" y="4567152"/>
            <a:ext cx="1276723" cy="1906000"/>
          </a:xfrm>
          <a:prstGeom prst="swooshArrow">
            <a:avLst>
              <a:gd name="adj1" fmla="val 10352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A7EA3E-EAD8-4437-837C-6FEBD1C89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" t="591" r="8645" b="-591"/>
          <a:stretch/>
        </p:blipFill>
        <p:spPr>
          <a:xfrm>
            <a:off x="52533" y="2692926"/>
            <a:ext cx="6406323" cy="22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62E276A5-7A45-4B16-945D-5903310268E2}"/>
              </a:ext>
            </a:extLst>
          </p:cNvPr>
          <p:cNvSpPr>
            <a:spLocks noChangeAspect="1"/>
          </p:cNvSpPr>
          <p:nvPr/>
        </p:nvSpPr>
        <p:spPr>
          <a:xfrm>
            <a:off x="9526616" y="2979744"/>
            <a:ext cx="1638790" cy="16387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Evaluation: how accurate are the communities?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8A2C0801-9096-49F1-A949-B441F105FC8A}"/>
              </a:ext>
            </a:extLst>
          </p:cNvPr>
          <p:cNvSpPr txBox="1">
            <a:spLocks/>
          </p:cNvSpPr>
          <p:nvPr/>
        </p:nvSpPr>
        <p:spPr>
          <a:xfrm>
            <a:off x="696687" y="4535254"/>
            <a:ext cx="11364684" cy="241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Stray tweet about 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Z</a:t>
            </a:r>
            <a:r>
              <a:rPr lang="en-US" sz="2800" baseline="-250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44 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: “War in Afghanistan”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at </a:t>
            </a:r>
            <a:r>
              <a:rPr lang="en-US" sz="28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day = 60</a:t>
            </a:r>
            <a:endParaRPr lang="en-US" sz="2000" dirty="0">
              <a:solidFill>
                <a:prstClr val="black"/>
              </a:solidFill>
              <a:highlight>
                <a:srgbClr val="FFFF00"/>
              </a:highligh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B1838A-5C1E-4153-8911-BD7C2FD45770}"/>
              </a:ext>
            </a:extLst>
          </p:cNvPr>
          <p:cNvSpPr/>
          <p:nvPr/>
        </p:nvSpPr>
        <p:spPr>
          <a:xfrm>
            <a:off x="6096000" y="1611363"/>
            <a:ext cx="6415314" cy="916266"/>
          </a:xfrm>
          <a:custGeom>
            <a:avLst/>
            <a:gdLst>
              <a:gd name="connsiteX0" fmla="*/ 0 w 2980266"/>
              <a:gd name="connsiteY0" fmla="*/ 0 h 866986"/>
              <a:gd name="connsiteX1" fmla="*/ 2980266 w 2980266"/>
              <a:gd name="connsiteY1" fmla="*/ 0 h 866986"/>
              <a:gd name="connsiteX2" fmla="*/ 2980266 w 2980266"/>
              <a:gd name="connsiteY2" fmla="*/ 866986 h 866986"/>
              <a:gd name="connsiteX3" fmla="*/ 0 w 2980266"/>
              <a:gd name="connsiteY3" fmla="*/ 866986 h 866986"/>
              <a:gd name="connsiteX4" fmla="*/ 0 w 2980266"/>
              <a:gd name="connsiteY4" fmla="*/ 0 h 86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6" h="866986">
                <a:moveTo>
                  <a:pt x="0" y="0"/>
                </a:moveTo>
                <a:lnTo>
                  <a:pt x="2980266" y="0"/>
                </a:lnTo>
                <a:lnTo>
                  <a:pt x="2980266" y="866986"/>
                </a:lnTo>
                <a:lnTo>
                  <a:pt x="0" y="8669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66040" rIns="66040" bIns="66040" numCol="1" spcCol="1270" anchor="t" anchorCtr="0">
            <a:no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first two users in sam</a:t>
            </a:r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community</a:t>
            </a:r>
          </a:p>
          <a:p>
            <a:r>
              <a:rPr lang="en-US" sz="28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last user in another community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0757D4-A7A0-4F01-820E-C2473F43617F}"/>
              </a:ext>
            </a:extLst>
          </p:cNvPr>
          <p:cNvGrpSpPr/>
          <p:nvPr/>
        </p:nvGrpSpPr>
        <p:grpSpPr>
          <a:xfrm>
            <a:off x="6686841" y="2979744"/>
            <a:ext cx="3819709" cy="2079135"/>
            <a:chOff x="9314270" y="2657256"/>
            <a:chExt cx="2164501" cy="117817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C64BCAE-D99D-4FD0-8568-FDE4C4216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4270" y="2657256"/>
              <a:ext cx="1178176" cy="11781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43A7C6-14F1-4BFB-8260-9BB02D29D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95891" y="305144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89516D-82BF-4B7F-AF99-EFB6E1F8D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04582" y="320755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13E576-2730-448A-A3C0-3D5B92C415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5457" y="327221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260196-B55A-4EA9-95CF-85D5BFECB742}"/>
                </a:ext>
              </a:extLst>
            </p:cNvPr>
            <p:cNvCxnSpPr>
              <a:cxnSpLocks/>
              <a:stCxn id="15" idx="6"/>
              <a:endCxn id="14" idx="2"/>
            </p:cNvCxnSpPr>
            <p:nvPr/>
          </p:nvCxnSpPr>
          <p:spPr>
            <a:xfrm flipV="1">
              <a:off x="9568337" y="3298997"/>
              <a:ext cx="636245" cy="64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hape 26">
            <a:extLst>
              <a:ext uri="{FF2B5EF4-FFF2-40B4-BE49-F238E27FC236}">
                <a16:creationId xmlns:a16="http://schemas.microsoft.com/office/drawing/2014/main" id="{4AE46F61-F607-4B66-A373-A03C4F380944}"/>
              </a:ext>
            </a:extLst>
          </p:cNvPr>
          <p:cNvSpPr/>
          <p:nvPr/>
        </p:nvSpPr>
        <p:spPr>
          <a:xfrm rot="16728894" flipV="1">
            <a:off x="6898244" y="2949047"/>
            <a:ext cx="2009314" cy="4872934"/>
          </a:xfrm>
          <a:prstGeom prst="swooshArrow">
            <a:avLst>
              <a:gd name="adj1" fmla="val 10352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A7EA3E-EAD8-4437-837C-6FEBD1C89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" t="591" r="8645" b="-591"/>
          <a:stretch/>
        </p:blipFill>
        <p:spPr>
          <a:xfrm>
            <a:off x="52533" y="2692926"/>
            <a:ext cx="6406323" cy="22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84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 Strategy (Second)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7B594-5A27-4C24-918D-0E7F07BC1275}"/>
              </a:ext>
            </a:extLst>
          </p:cNvPr>
          <p:cNvSpPr txBox="1"/>
          <p:nvPr/>
        </p:nvSpPr>
        <p:spPr>
          <a:xfrm>
            <a:off x="0" y="1707173"/>
            <a:ext cx="121919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Prediction:</a:t>
            </a:r>
          </a:p>
          <a:p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CA" sz="3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FE312-D66C-4A8B-8F97-4C5B4B53D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03" t="32112" r="11513" b="9570"/>
          <a:stretch/>
        </p:blipFill>
        <p:spPr>
          <a:xfrm>
            <a:off x="2294020" y="2522781"/>
            <a:ext cx="7946771" cy="32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3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5CAC0-DB54-E54A-BF6C-DD659985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1504"/>
            <a:ext cx="12192000" cy="100917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Evaluation Strategy (Second)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2E21C-B078-4610-9972-8B241A04248B}"/>
              </a:ext>
            </a:extLst>
          </p:cNvPr>
          <p:cNvSpPr txBox="1"/>
          <p:nvPr/>
        </p:nvSpPr>
        <p:spPr>
          <a:xfrm>
            <a:off x="0" y="-2258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3179E-9E31-4A18-8B4D-0573F4021FF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37B594-5A27-4C24-918D-0E7F07BC1275}"/>
              </a:ext>
            </a:extLst>
          </p:cNvPr>
          <p:cNvSpPr txBox="1"/>
          <p:nvPr/>
        </p:nvSpPr>
        <p:spPr>
          <a:xfrm>
            <a:off x="0" y="1707173"/>
            <a:ext cx="121919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Prediction:</a:t>
            </a:r>
          </a:p>
          <a:p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CA" sz="3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FE312-D66C-4A8B-8F97-4C5B4B53D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03" t="32112" r="11513" b="9570"/>
          <a:stretch/>
        </p:blipFill>
        <p:spPr>
          <a:xfrm>
            <a:off x="2294020" y="2522781"/>
            <a:ext cx="7946771" cy="32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26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DF9A2-A86B-4CA9-B91F-4C7626DFC30A}"/>
              </a:ext>
            </a:extLst>
          </p:cNvPr>
          <p:cNvCxnSpPr>
            <a:cxnSpLocks/>
          </p:cNvCxnSpPr>
          <p:nvPr/>
        </p:nvCxnSpPr>
        <p:spPr>
          <a:xfrm>
            <a:off x="1092661" y="38865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267535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Community Prediction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217205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61A3495-9D84-485C-9807-565695CEBADA}"/>
              </a:ext>
            </a:extLst>
          </p:cNvPr>
          <p:cNvSpPr txBox="1"/>
          <p:nvPr/>
        </p:nvSpPr>
        <p:spPr>
          <a:xfrm>
            <a:off x="0" y="43898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Community Detection in Future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759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F95EAE-6C52-E341-9FE9-9F0E1C8B0A1B}"/>
              </a:ext>
            </a:extLst>
          </p:cNvPr>
          <p:cNvGrpSpPr/>
          <p:nvPr/>
        </p:nvGrpSpPr>
        <p:grpSpPr>
          <a:xfrm>
            <a:off x="146839" y="2135054"/>
            <a:ext cx="3986704" cy="3068577"/>
            <a:chOff x="5371981" y="2087284"/>
            <a:chExt cx="3986704" cy="306857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91F019A-E3FA-C949-9F3C-F24DE945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1981" y="2351727"/>
              <a:ext cx="2674849" cy="2804134"/>
            </a:xfrm>
            <a:prstGeom prst="rect">
              <a:avLst/>
            </a:prstGeom>
          </p:spPr>
        </p:pic>
        <p:pic>
          <p:nvPicPr>
            <p:cNvPr id="31" name="Graphic 30" descr="Line arrow: Counter-clockwise curve">
              <a:extLst>
                <a:ext uri="{FF2B5EF4-FFF2-40B4-BE49-F238E27FC236}">
                  <a16:creationId xmlns:a16="http://schemas.microsoft.com/office/drawing/2014/main" id="{BAD7B2B3-B441-CA4D-BFAB-BCE9854B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694053" flipH="1">
              <a:off x="8572456" y="2066767"/>
              <a:ext cx="765712" cy="806746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381DE7-1002-4F4A-80B5-8660CDA31992}"/>
              </a:ext>
            </a:extLst>
          </p:cNvPr>
          <p:cNvCxnSpPr>
            <a:cxnSpLocks/>
          </p:cNvCxnSpPr>
          <p:nvPr/>
        </p:nvCxnSpPr>
        <p:spPr>
          <a:xfrm>
            <a:off x="1061411" y="825032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50EE211-1F76-4CF4-B8FC-711E5164E9E5}"/>
              </a:ext>
            </a:extLst>
          </p:cNvPr>
          <p:cNvSpPr txBox="1"/>
          <p:nvPr/>
        </p:nvSpPr>
        <p:spPr>
          <a:xfrm>
            <a:off x="0" y="9886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Community Prediction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DC97C7-1573-495F-AB65-2890CA9F0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16"/>
          <a:stretch/>
        </p:blipFill>
        <p:spPr>
          <a:xfrm>
            <a:off x="5297715" y="2399497"/>
            <a:ext cx="1406545" cy="2804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18D4D6-F1D0-4EA5-82EF-565B5C989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75" t="20516" r="52091" b="28407"/>
          <a:stretch/>
        </p:blipFill>
        <p:spPr>
          <a:xfrm>
            <a:off x="4445798" y="2288282"/>
            <a:ext cx="1406545" cy="1432274"/>
          </a:xfrm>
          <a:prstGeom prst="rect">
            <a:avLst/>
          </a:prstGeom>
        </p:spPr>
      </p:pic>
      <p:pic>
        <p:nvPicPr>
          <p:cNvPr id="19" name="Graphic 18" descr="Line arrow: Counter-clockwise curve">
            <a:extLst>
              <a:ext uri="{FF2B5EF4-FFF2-40B4-BE49-F238E27FC236}">
                <a16:creationId xmlns:a16="http://schemas.microsoft.com/office/drawing/2014/main" id="{28674C5B-B2F6-4E14-A279-B65448ABD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94053" flipH="1">
            <a:off x="7428788" y="2174914"/>
            <a:ext cx="765712" cy="8067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6D6169-A4F2-4A6D-81A1-ADA2DBACE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98"/>
          <a:stretch/>
        </p:blipFill>
        <p:spPr>
          <a:xfrm>
            <a:off x="9448800" y="2251907"/>
            <a:ext cx="1174317" cy="28041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7B97BE-231A-4B9E-A6B3-89E3DEA7B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75" t="20516" r="52091" b="28407"/>
          <a:stretch/>
        </p:blipFill>
        <p:spPr>
          <a:xfrm>
            <a:off x="8477014" y="3605482"/>
            <a:ext cx="1406545" cy="14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7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3834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 are what you post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 within time.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9282EC0-F078-45B8-AE31-60C83B3FF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8" b="61920"/>
          <a:stretch/>
        </p:blipFill>
        <p:spPr>
          <a:xfrm>
            <a:off x="2197356" y="917935"/>
            <a:ext cx="7797288" cy="1803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D7E388-1C4C-465A-837C-9E3F6FB40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9" y="3578955"/>
            <a:ext cx="2882491" cy="2726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8CD244-C454-47F3-808F-D6234146CC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642"/>
          <a:stretch/>
        </p:blipFill>
        <p:spPr>
          <a:xfrm>
            <a:off x="8839199" y="3148677"/>
            <a:ext cx="3352801" cy="187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A635F-9753-4505-897F-CDEC670FBB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38"/>
          <a:stretch/>
        </p:blipFill>
        <p:spPr>
          <a:xfrm>
            <a:off x="8839199" y="4943230"/>
            <a:ext cx="3279825" cy="18764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560B457-03EC-4B79-B159-7AFC6E606F19}"/>
              </a:ext>
            </a:extLst>
          </p:cNvPr>
          <p:cNvGrpSpPr/>
          <p:nvPr/>
        </p:nvGrpSpPr>
        <p:grpSpPr>
          <a:xfrm>
            <a:off x="3196800" y="3756951"/>
            <a:ext cx="5569423" cy="2510395"/>
            <a:chOff x="3088970" y="3981966"/>
            <a:chExt cx="5569423" cy="25103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D86364-EA0E-4A51-B012-68C8BF24D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1" b="59920"/>
            <a:stretch/>
          </p:blipFill>
          <p:spPr>
            <a:xfrm>
              <a:off x="3088970" y="3981966"/>
              <a:ext cx="5569423" cy="17018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93918C-7909-486B-9DDE-7ECD6E29A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708" t="41739" r="5045" b="32246"/>
            <a:stretch/>
          </p:blipFill>
          <p:spPr>
            <a:xfrm>
              <a:off x="4955458" y="5387769"/>
              <a:ext cx="1573162" cy="1104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655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3834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 are what you post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 within time.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83B2953-20BA-48F6-A4F2-56274902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45" y="2411965"/>
            <a:ext cx="5642558" cy="2602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D55029-772D-46FC-88B9-0A9F05A89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41" y="1006277"/>
            <a:ext cx="9310921" cy="9404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FED4C1-4265-4C59-85A5-67371708EC14}"/>
              </a:ext>
            </a:extLst>
          </p:cNvPr>
          <p:cNvSpPr/>
          <p:nvPr/>
        </p:nvSpPr>
        <p:spPr>
          <a:xfrm>
            <a:off x="3441290" y="1394887"/>
            <a:ext cx="2654710" cy="4702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A236AE-0B52-4240-AC6E-690986942CE7}"/>
              </a:ext>
            </a:extLst>
          </p:cNvPr>
          <p:cNvSpPr/>
          <p:nvPr/>
        </p:nvSpPr>
        <p:spPr>
          <a:xfrm>
            <a:off x="1269641" y="947468"/>
            <a:ext cx="4088940" cy="4702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5DB8E-1F58-42DF-A2FD-18879AA5851F}"/>
              </a:ext>
            </a:extLst>
          </p:cNvPr>
          <p:cNvSpPr txBox="1"/>
          <p:nvPr/>
        </p:nvSpPr>
        <p:spPr>
          <a:xfrm>
            <a:off x="1" y="59960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 users are interested in z</a:t>
            </a:r>
            <a:r>
              <a:rPr lang="en-US" sz="3200" baseline="-25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44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=‘War in Afghanistan’ </a:t>
            </a:r>
            <a:endParaRPr lang="en-US" sz="32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26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3834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 are what you post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 within time.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83B2953-20BA-48F6-A4F2-56274902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29" y="2465912"/>
            <a:ext cx="6061543" cy="2795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D55029-772D-46FC-88B9-0A9F05A89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41" y="1006277"/>
            <a:ext cx="9310921" cy="9404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FED4C1-4265-4C59-85A5-67371708EC14}"/>
              </a:ext>
            </a:extLst>
          </p:cNvPr>
          <p:cNvSpPr/>
          <p:nvPr/>
        </p:nvSpPr>
        <p:spPr>
          <a:xfrm>
            <a:off x="3441290" y="1394887"/>
            <a:ext cx="2654710" cy="4702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A236AE-0B52-4240-AC6E-690986942CE7}"/>
              </a:ext>
            </a:extLst>
          </p:cNvPr>
          <p:cNvSpPr/>
          <p:nvPr/>
        </p:nvSpPr>
        <p:spPr>
          <a:xfrm>
            <a:off x="1269641" y="947468"/>
            <a:ext cx="4088940" cy="4702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5DB8E-1F58-42DF-A2FD-18879AA5851F}"/>
              </a:ext>
            </a:extLst>
          </p:cNvPr>
          <p:cNvSpPr txBox="1"/>
          <p:nvPr/>
        </p:nvSpPr>
        <p:spPr>
          <a:xfrm>
            <a:off x="0" y="5780782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 users are interested in z</a:t>
            </a:r>
            <a:r>
              <a:rPr lang="en-US" sz="3200" baseline="-25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44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=‘War in Afghanistan’</a:t>
            </a:r>
          </a:p>
          <a:p>
            <a:pPr algn="ctr"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but </a:t>
            </a:r>
            <a:r>
              <a:rPr lang="en-US" sz="32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not aligned in time</a:t>
            </a:r>
            <a:r>
              <a:rPr lang="en-US" sz="32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32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47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3834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 are what you post</a:t>
            </a:r>
            <a:r>
              <a:rPr lang="en-US" sz="40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 within time.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9D55029-772D-46FC-88B9-0A9F05A8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41" y="1006277"/>
            <a:ext cx="9310921" cy="9404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FED4C1-4265-4C59-85A5-67371708EC14}"/>
              </a:ext>
            </a:extLst>
          </p:cNvPr>
          <p:cNvSpPr/>
          <p:nvPr/>
        </p:nvSpPr>
        <p:spPr>
          <a:xfrm>
            <a:off x="3441290" y="1394887"/>
            <a:ext cx="2654710" cy="4702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A236AE-0B52-4240-AC6E-690986942CE7}"/>
              </a:ext>
            </a:extLst>
          </p:cNvPr>
          <p:cNvSpPr/>
          <p:nvPr/>
        </p:nvSpPr>
        <p:spPr>
          <a:xfrm>
            <a:off x="1269641" y="947468"/>
            <a:ext cx="4088940" cy="4702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5DB8E-1F58-42DF-A2FD-18879AA5851F}"/>
              </a:ext>
            </a:extLst>
          </p:cNvPr>
          <p:cNvSpPr txBox="1"/>
          <p:nvPr/>
        </p:nvSpPr>
        <p:spPr>
          <a:xfrm>
            <a:off x="0" y="5780782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 users are interested in z</a:t>
            </a:r>
            <a:r>
              <a:rPr lang="en-US" sz="3200" baseline="-25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44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=‘War in Afghanistan’</a:t>
            </a:r>
          </a:p>
          <a:p>
            <a:pPr algn="ctr">
              <a:defRPr/>
            </a:pP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but </a:t>
            </a:r>
            <a:r>
              <a:rPr lang="en-US" sz="3200" dirty="0">
                <a:solidFill>
                  <a:prstClr val="black"/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not aligned in time</a:t>
            </a:r>
            <a:r>
              <a:rPr lang="en-US" sz="3200" i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r>
              <a:rPr 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32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AAD5A-D579-4F6B-8E6B-CFD10CE2B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61" y="2345252"/>
            <a:ext cx="9633840" cy="31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7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3834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C5DB8E-1F58-42DF-A2FD-18879AA5851F}"/>
                  </a:ext>
                </a:extLst>
              </p:cNvPr>
              <p:cNvSpPr txBox="1"/>
              <p:nvPr/>
            </p:nvSpPr>
            <p:spPr>
              <a:xfrm>
                <a:off x="0" y="854821"/>
                <a:ext cx="12192000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User Clustering</a:t>
                </a:r>
              </a:p>
              <a:p>
                <a:pPr marL="914400" lvl="1" indent="-457200">
                  <a:buFontTx/>
                  <a:buChar char="-"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Timeseries (Image) Clustering</a:t>
                </a:r>
              </a:p>
              <a:p>
                <a:pPr lvl="1">
                  <a:defRPr/>
                </a:pPr>
                <a:endPara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lvl="1"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User </a:t>
                </a:r>
                <a14:m>
                  <m:oMath xmlns:m="http://schemas.openxmlformats.org/officeDocument/2006/math">
                    <m:r>
                      <a:rPr lang="en-US" sz="320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⟷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Documents </a:t>
                </a:r>
                <a14:m>
                  <m:oMath xmlns:m="http://schemas.openxmlformats.org/officeDocument/2006/math">
                    <m:r>
                      <a:rPr lang="en-US" sz="320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⟶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User Vector </a:t>
                </a:r>
                <a14:m>
                  <m:oMath xmlns:m="http://schemas.openxmlformats.org/officeDocument/2006/math">
                    <m:r>
                      <a:rPr lang="en-US" sz="320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⟷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Document Vector</a:t>
                </a:r>
              </a:p>
              <a:p>
                <a:pPr marL="1371600" lvl="2" indent="-457200">
                  <a:buFontTx/>
                  <a:buChar char="-"/>
                  <a:defRPr/>
                </a:pPr>
                <a:endPara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1371600" lvl="2" indent="-457200">
                  <a:buFontTx/>
                  <a:buChar char="-"/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How to include time?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C5DB8E-1F58-42DF-A2FD-18879AA58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54821"/>
                <a:ext cx="12192000" cy="2923877"/>
              </a:xfrm>
              <a:prstGeom prst="rect">
                <a:avLst/>
              </a:prstGeom>
              <a:blipFill>
                <a:blip r:embed="rId3"/>
                <a:stretch>
                  <a:fillRect l="-1500" t="-45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2EAAD5A-D579-4F6B-8E6B-CFD10CE2B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054" y="5197116"/>
            <a:ext cx="5131946" cy="16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9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B2BD0A-7796-6E47-9339-7D78D1FD2A85}"/>
              </a:ext>
            </a:extLst>
          </p:cNvPr>
          <p:cNvSpPr txBox="1"/>
          <p:nvPr/>
        </p:nvSpPr>
        <p:spPr>
          <a:xfrm>
            <a:off x="0" y="3834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Diachronically Like-minded User Community Detection</a:t>
            </a:r>
            <a:endParaRPr lang="en-US" sz="4000" i="1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475A29-3D0C-024E-AEEC-61E1B694FBD2}"/>
              </a:ext>
            </a:extLst>
          </p:cNvPr>
          <p:cNvCxnSpPr>
            <a:cxnSpLocks/>
          </p:cNvCxnSpPr>
          <p:nvPr/>
        </p:nvCxnSpPr>
        <p:spPr>
          <a:xfrm>
            <a:off x="1092661" y="755186"/>
            <a:ext cx="9708190" cy="0"/>
          </a:xfrm>
          <a:prstGeom prst="line">
            <a:avLst/>
          </a:prstGeom>
          <a:noFill/>
          <a:ln w="31750" cap="flat" cmpd="sng" algn="ctr">
            <a:solidFill>
              <a:srgbClr val="B71E42"/>
            </a:solidFill>
            <a:prstDash val="soli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2EAAD5A-D579-4F6B-8E6B-CFD10CE2B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054" y="5197116"/>
            <a:ext cx="5131946" cy="1660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77455F-1920-4969-96C8-F4F4211BA198}"/>
                  </a:ext>
                </a:extLst>
              </p:cNvPr>
              <p:cNvSpPr txBox="1"/>
              <p:nvPr/>
            </p:nvSpPr>
            <p:spPr>
              <a:xfrm>
                <a:off x="0" y="755186"/>
                <a:ext cx="1219200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User Clustering</a:t>
                </a:r>
              </a:p>
              <a:p>
                <a:pPr marL="914400" lvl="1" indent="-457200">
                  <a:buFontTx/>
                  <a:buChar char="-"/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User Vector Representation</a:t>
                </a:r>
              </a:p>
              <a:p>
                <a:pPr lvl="1">
                  <a:defRPr/>
                </a:pPr>
                <a:endPara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lvl="1"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User </a:t>
                </a:r>
                <a14:m>
                  <m:oMath xmlns:m="http://schemas.openxmlformats.org/officeDocument/2006/math">
                    <m:r>
                      <a:rPr lang="en-US" sz="320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⟷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Documents </a:t>
                </a:r>
                <a14:m>
                  <m:oMath xmlns:m="http://schemas.openxmlformats.org/officeDocument/2006/math">
                    <m:r>
                      <a:rPr lang="en-US" sz="320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⟶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User Vector </a:t>
                </a:r>
                <a14:m>
                  <m:oMath xmlns:m="http://schemas.openxmlformats.org/officeDocument/2006/math">
                    <m:r>
                      <a:rPr lang="en-US" sz="320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⟷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Document Vector</a:t>
                </a:r>
              </a:p>
              <a:p>
                <a:pPr marL="1371600" lvl="2" indent="-457200">
                  <a:buFontTx/>
                  <a:buChar char="-"/>
                  <a:defRPr/>
                </a:pPr>
                <a:endPara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1371600" lvl="2" indent="-457200">
                  <a:buFontTx/>
                  <a:buChar char="-"/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How to include time?</a:t>
                </a:r>
              </a:p>
              <a:p>
                <a:pPr lvl="1">
                  <a:defRPr/>
                </a:pPr>
                <a:endPara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lvl="1"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User at time t </a:t>
                </a:r>
                <a14:m>
                  <m:oMath xmlns:m="http://schemas.openxmlformats.org/officeDocument/2006/math">
                    <m:r>
                      <a:rPr lang="en-US" sz="320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⟷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 document that has all she said at time t</a:t>
                </a:r>
              </a:p>
              <a:p>
                <a:pPr lvl="1"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User = [Doc</a:t>
                </a:r>
                <a:r>
                  <a:rPr lang="en-US" sz="3200" baseline="-250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0</a:t>
                </a: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Doc</a:t>
                </a:r>
                <a:r>
                  <a:rPr lang="en-US" sz="3200" baseline="-250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</a:t>
                </a: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…, </a:t>
                </a:r>
                <a:r>
                  <a:rPr lang="en-US" sz="3200" dirty="0" err="1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Doc</a:t>
                </a:r>
                <a:r>
                  <a:rPr lang="en-US" sz="3200" baseline="-25000" dirty="0" err="1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</a:t>
                </a:r>
                <a:r>
                  <a:rPr lang="en-US" sz="32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]</a:t>
                </a:r>
              </a:p>
              <a:p>
                <a:pPr lvl="1">
                  <a:defRPr/>
                </a:pPr>
                <a:endParaRPr lang="en-US" sz="32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77455F-1920-4969-96C8-F4F4211B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55186"/>
                <a:ext cx="12192000" cy="4893647"/>
              </a:xfrm>
              <a:prstGeom prst="rect">
                <a:avLst/>
              </a:prstGeom>
              <a:blipFill>
                <a:blip r:embed="rId4"/>
                <a:stretch>
                  <a:fillRect l="-1500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584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4516</TotalTime>
  <Words>1265</Words>
  <Application>Microsoft Office PowerPoint</Application>
  <PresentationFormat>Widescreen</PresentationFormat>
  <Paragraphs>251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Segoe UI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Louvain Method (Blondel et al. JSTAT 2008)</vt:lpstr>
      <vt:lpstr>Evaluation: how accurate are the communities?</vt:lpstr>
      <vt:lpstr>Evaluation: how accurate are the communities?</vt:lpstr>
      <vt:lpstr>Evaluation: how accurate are the communities?</vt:lpstr>
      <vt:lpstr>Evaluation: how accurate are the communities?</vt:lpstr>
      <vt:lpstr>Evaluation: how accurate are the communities?</vt:lpstr>
      <vt:lpstr>Evaluation: how accurate are the communities?</vt:lpstr>
      <vt:lpstr>Evaluation: how accurate are the communities?</vt:lpstr>
      <vt:lpstr>Evaluation: how accurate are the communities?</vt:lpstr>
      <vt:lpstr>Evaluation: how accurate are the communities?</vt:lpstr>
      <vt:lpstr>Evaluation Strategy</vt:lpstr>
      <vt:lpstr>Evaluation Strategy</vt:lpstr>
      <vt:lpstr>Evaluation Strategy</vt:lpstr>
      <vt:lpstr>Evaluation Strategy</vt:lpstr>
      <vt:lpstr>Evaluation Strategy</vt:lpstr>
      <vt:lpstr>Evaluation Strategy</vt:lpstr>
      <vt:lpstr>Evaluation Strategy</vt:lpstr>
      <vt:lpstr>Evaluation Strategy (Second)</vt:lpstr>
      <vt:lpstr>Evaluation: how accurate are the communities?</vt:lpstr>
      <vt:lpstr>Evaluation: how accurate are the communities?</vt:lpstr>
      <vt:lpstr>Evaluation Strategy (Second)</vt:lpstr>
      <vt:lpstr>Evaluation Strategy (Second)</vt:lpstr>
      <vt:lpstr>PowerPoint Presentation</vt:lpstr>
      <vt:lpstr>PowerPoint Presentation</vt:lpstr>
    </vt:vector>
  </TitlesOfParts>
  <Company>School of Computer Science; Faculty of Science; University of Windsor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Modeling NLP Winter 2021</dc:title>
  <dc:subject>Computer Science</dc:subject>
  <dc:creator>Hossein Fani;hfani@uwindsor.ca</dc:creator>
  <cp:keywords>NLP; User Modeling; User Community Detection</cp:keywords>
  <dc:description>Hossein Fani;hfani@uwindsor.ca</dc:description>
  <cp:lastModifiedBy>Hossein Fani</cp:lastModifiedBy>
  <cp:revision>482</cp:revision>
  <dcterms:created xsi:type="dcterms:W3CDTF">2021-03-03T23:14:21Z</dcterms:created>
  <dcterms:modified xsi:type="dcterms:W3CDTF">2021-04-01T02:54:46Z</dcterms:modified>
</cp:coreProperties>
</file>